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23"/>
  </p:notesMasterIdLst>
  <p:handoutMasterIdLst>
    <p:handoutMasterId r:id="rId24"/>
  </p:handoutMasterIdLst>
  <p:sldIdLst>
    <p:sldId id="258" r:id="rId5"/>
    <p:sldId id="259" r:id="rId6"/>
    <p:sldId id="275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it-IT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it-IT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it-IT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75D313D-2250-4954-97A0-84F8C1E7FF7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03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it-I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F32CF59-2768-4D8C-8784-49971A118C7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11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DE95F-1149-4E41-AC6A-C51A56CA8B3B}" type="slidenum">
              <a:rPr lang="it-IT"/>
              <a:pPr/>
              <a:t>1</a:t>
            </a:fld>
            <a:endParaRPr lang="it-IT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/>
              <a:t>Prima di iniziare: </a:t>
            </a:r>
          </a:p>
          <a:p>
            <a:r>
              <a:rPr lang="it-IT"/>
              <a:t>Gli studenti che assistono a questo corso potrebbero inoltre essere interessati alla presentazione del corso di formazione intitolato “Gestire la cassetta postale I: Individuare e ridurre le dimensioni della cassetta postale”. </a:t>
            </a:r>
          </a:p>
          <a:p>
            <a:r>
              <a:rPr lang="it-IT"/>
              <a:t>[</a:t>
            </a:r>
            <a:r>
              <a:rPr lang="it-IT" b="1"/>
              <a:t>Nota per l'istruttore</a:t>
            </a:r>
            <a:r>
              <a:rPr lang="it-IT"/>
              <a:t>: per informazioni dettagliate sulla personalizzazione di questo modello, vedere l'ultima diapositiva. Fare inoltre riferimento al testo aggiuntivo della lezione nel riquadro delle note di alcune diapositive.]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91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24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96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576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84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550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18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20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78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84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25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86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60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96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2CF59-2768-4D8C-8784-49971A118C75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7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49021B20-91C4-48F5-89CE-A10EE41A63D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F03E1-5784-42E3-BC39-B66F358C2AB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00430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72C08-2271-493B-9706-51D017EBA78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548132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345238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F6A0FD-122D-449C-B653-065FF9F2A18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342385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345238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C325E6-8810-4083-A279-786B8F0F3A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275187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F0676-F1AF-4605-884F-39DB07D35F4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223823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C0126-184F-4115-BD61-AA4133DD9AC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55975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6A83-8910-42A4-8A44-5B24AD00692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110171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1495D-35BC-4D3F-BE23-D4D39CBD224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157683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5099-86AE-4FF6-B41E-64EF74B93D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65037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8D0D0-567D-40E3-94CB-9F01B908519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977354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65887-13D8-4B8B-99AF-FE23CD09972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998036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2B80D-1AC4-4828-B24D-D4471D74144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61342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345238"/>
            <a:ext cx="370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mailbox II: Understand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choices</a:t>
            </a:r>
            <a:r>
              <a:rPr lang="it-IT" dirty="0"/>
              <a:t> for </a:t>
            </a:r>
            <a:r>
              <a:rPr lang="it-IT" dirty="0" err="1"/>
              <a:t>storing</a:t>
            </a:r>
            <a:endParaRPr lang="it-IT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3FE90889-0D9E-400D-8C8B-02A2C4E35A79}" type="slidenum">
              <a:rPr lang="it-IT"/>
              <a:pPr/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transparencyregister/public/consultation/displaylobbyist.do?id=159011119961-2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innoveneto.org/php/schedaCITT.php?citt=125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8" y="2566987"/>
            <a:ext cx="6919912" cy="1613127"/>
          </a:xfrm>
        </p:spPr>
        <p:txBody>
          <a:bodyPr/>
          <a:lstStyle/>
          <a:p>
            <a:r>
              <a:rPr lang="it-IT" dirty="0"/>
              <a:t>IL PANORAMA AGEVOLATIVO </a:t>
            </a:r>
            <a:endParaRPr lang="it-IT" dirty="0">
              <a:cs typeface="Tahoma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7713" y="4291013"/>
            <a:ext cx="7870825" cy="2196873"/>
          </a:xfrm>
        </p:spPr>
        <p:txBody>
          <a:bodyPr/>
          <a:lstStyle/>
          <a:p>
            <a:r>
              <a:rPr lang="it-IT" b="1" dirty="0"/>
              <a:t>RELATORE: dr. Emanuele Cirasa</a:t>
            </a:r>
          </a:p>
          <a:p>
            <a:endParaRPr lang="it-IT" sz="2000" b="1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gray">
          <a:xfrm>
            <a:off x="1271451" y="644434"/>
            <a:ext cx="63050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/>
              <a:t>SCUOLA DI FORMAZIONE POLITICA</a:t>
            </a:r>
          </a:p>
          <a:p>
            <a:pPr algn="ctr">
              <a:spcBef>
                <a:spcPct val="50000"/>
              </a:spcBef>
            </a:pPr>
            <a:r>
              <a:rPr lang="it-IT" sz="2400" dirty="0"/>
              <a:t>AMMINISTRATORI 2020</a:t>
            </a:r>
          </a:p>
          <a:p>
            <a:pPr algn="ctr">
              <a:spcBef>
                <a:spcPct val="50000"/>
              </a:spcBef>
            </a:pPr>
            <a:r>
              <a:rPr lang="it-IT" sz="2400" dirty="0"/>
              <a:t>presenta: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6329DC0-8835-4B9F-A160-1DBA5A7683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1451" y="5007429"/>
            <a:ext cx="6761299" cy="120613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  <p:bldP spid="819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AD946A-26E3-4945-95CE-FDFF3B1C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E94A6B-3BF0-435F-92AA-460A6F69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17" y="914400"/>
            <a:ext cx="7794172" cy="5029200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			   </a:t>
            </a:r>
            <a:r>
              <a:rPr lang="it-IT" sz="2800" b="1" dirty="0"/>
              <a:t>ALTRI ENTI MINORI</a:t>
            </a:r>
          </a:p>
          <a:p>
            <a:endParaRPr lang="it-IT" sz="2800" b="1" dirty="0"/>
          </a:p>
          <a:p>
            <a:r>
              <a:rPr lang="it-IT" b="1" dirty="0"/>
              <a:t>1. </a:t>
            </a:r>
            <a:r>
              <a:rPr lang="it-IT" b="1" dirty="0">
                <a:solidFill>
                  <a:srgbClr val="FFC000"/>
                </a:solidFill>
              </a:rPr>
              <a:t>INAIL</a:t>
            </a:r>
            <a:r>
              <a:rPr lang="it-IT" b="1" dirty="0"/>
              <a:t>   con i bandi Sicurezza</a:t>
            </a:r>
          </a:p>
          <a:p>
            <a:r>
              <a:rPr lang="it-IT" b="1" dirty="0"/>
              <a:t>2. </a:t>
            </a:r>
            <a:r>
              <a:rPr lang="it-IT" b="1" dirty="0">
                <a:solidFill>
                  <a:srgbClr val="FFC000"/>
                </a:solidFill>
              </a:rPr>
              <a:t>CCIAA</a:t>
            </a:r>
            <a:r>
              <a:rPr lang="it-IT" b="1" dirty="0"/>
              <a:t>   con bandi di vario genere</a:t>
            </a:r>
          </a:p>
          <a:p>
            <a:r>
              <a:rPr lang="it-IT" b="1" dirty="0"/>
              <a:t>3. </a:t>
            </a:r>
            <a:r>
              <a:rPr lang="it-IT" b="1" dirty="0">
                <a:solidFill>
                  <a:srgbClr val="FFC000"/>
                </a:solidFill>
              </a:rPr>
              <a:t>ENTI</a:t>
            </a:r>
            <a:r>
              <a:rPr lang="it-IT" b="1" dirty="0"/>
              <a:t> </a:t>
            </a:r>
            <a:r>
              <a:rPr lang="it-IT" b="1" dirty="0">
                <a:solidFill>
                  <a:srgbClr val="FFC000"/>
                </a:solidFill>
              </a:rPr>
              <a:t>BILATERALI</a:t>
            </a:r>
            <a:r>
              <a:rPr lang="it-IT" b="1" dirty="0"/>
              <a:t>  con bandi generalmente di ristorno 		                        su spese effettuate</a:t>
            </a:r>
          </a:p>
          <a:p>
            <a:r>
              <a:rPr lang="it-IT" b="1" dirty="0"/>
              <a:t>4. </a:t>
            </a:r>
            <a:r>
              <a:rPr lang="it-IT" b="1" dirty="0">
                <a:solidFill>
                  <a:srgbClr val="FFC000"/>
                </a:solidFill>
              </a:rPr>
              <a:t>FONDI</a:t>
            </a:r>
            <a:r>
              <a:rPr lang="it-IT" b="1" dirty="0"/>
              <a:t> </a:t>
            </a:r>
            <a:r>
              <a:rPr lang="it-IT" b="1" dirty="0">
                <a:solidFill>
                  <a:srgbClr val="FFC000"/>
                </a:solidFill>
              </a:rPr>
              <a:t>PROFESSIONALI</a:t>
            </a:r>
            <a:r>
              <a:rPr lang="it-IT" b="1" dirty="0"/>
              <a:t>  generalmente a supporto della 				         formazione</a:t>
            </a:r>
          </a:p>
          <a:p>
            <a:r>
              <a:rPr lang="it-IT" b="1" dirty="0"/>
              <a:t>5. </a:t>
            </a:r>
            <a:r>
              <a:rPr lang="it-IT" b="1" dirty="0" err="1"/>
              <a:t>ecc</a:t>
            </a:r>
            <a:endParaRPr lang="it-IT" b="1" dirty="0"/>
          </a:p>
          <a:p>
            <a:r>
              <a:rPr lang="it-IT" dirty="0"/>
              <a:t>			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FF11A50-70D2-45A2-8DF4-CA459BE7FC2E}"/>
              </a:ext>
            </a:extLst>
          </p:cNvPr>
          <p:cNvSpPr/>
          <p:nvPr/>
        </p:nvSpPr>
        <p:spPr>
          <a:xfrm>
            <a:off x="2272938" y="1436914"/>
            <a:ext cx="330926" cy="269965"/>
          </a:xfrm>
          <a:prstGeom prst="rightArrow">
            <a:avLst>
              <a:gd name="adj1" fmla="val 50000"/>
              <a:gd name="adj2" fmla="val 47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214675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D47357-2192-4905-BB6F-4498C077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D5BAFB-411E-4EDD-887B-129108D76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6" y="914400"/>
            <a:ext cx="7789273" cy="5029200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		          </a:t>
            </a:r>
            <a:r>
              <a:rPr lang="it-IT" sz="2800" b="1" dirty="0"/>
              <a:t>CHI VI PUO’ ACCEDERE</a:t>
            </a:r>
          </a:p>
          <a:p>
            <a:endParaRPr lang="it-IT" sz="2800" b="1" dirty="0"/>
          </a:p>
          <a:p>
            <a:pPr marL="457200" indent="-457200">
              <a:buAutoNum type="arabicPeriod"/>
            </a:pPr>
            <a:r>
              <a:rPr lang="it-IT" b="1" dirty="0">
                <a:solidFill>
                  <a:srgbClr val="FFC000"/>
                </a:solidFill>
              </a:rPr>
              <a:t>ENTI</a:t>
            </a:r>
            <a:r>
              <a:rPr lang="it-IT" b="1" dirty="0"/>
              <a:t> </a:t>
            </a:r>
            <a:r>
              <a:rPr lang="it-IT" b="1" dirty="0">
                <a:solidFill>
                  <a:srgbClr val="FFC000"/>
                </a:solidFill>
              </a:rPr>
              <a:t>PUBBLICI</a:t>
            </a:r>
          </a:p>
          <a:p>
            <a:pPr marL="457200" indent="-457200">
              <a:buAutoNum type="arabicPeriod"/>
            </a:pPr>
            <a:r>
              <a:rPr lang="it-IT" b="1" dirty="0">
                <a:solidFill>
                  <a:srgbClr val="FFC000"/>
                </a:solidFill>
              </a:rPr>
              <a:t>ENTI</a:t>
            </a:r>
            <a:r>
              <a:rPr lang="it-IT" b="1" dirty="0"/>
              <a:t> </a:t>
            </a:r>
            <a:r>
              <a:rPr lang="it-IT" b="1" dirty="0">
                <a:solidFill>
                  <a:srgbClr val="FFC000"/>
                </a:solidFill>
              </a:rPr>
              <a:t>LOCALI</a:t>
            </a:r>
          </a:p>
          <a:p>
            <a:pPr marL="457200" indent="-457200">
              <a:buAutoNum type="arabicPeriod"/>
            </a:pPr>
            <a:r>
              <a:rPr lang="it-IT" b="1" dirty="0">
                <a:solidFill>
                  <a:srgbClr val="FFC000"/>
                </a:solidFill>
              </a:rPr>
              <a:t>SCUOLE</a:t>
            </a:r>
          </a:p>
          <a:p>
            <a:pPr marL="457200" indent="-457200">
              <a:buAutoNum type="arabicPeriod"/>
            </a:pPr>
            <a:r>
              <a:rPr lang="it-IT" b="1" dirty="0">
                <a:solidFill>
                  <a:srgbClr val="FFC000"/>
                </a:solidFill>
              </a:rPr>
              <a:t>IMPRESE</a:t>
            </a:r>
            <a:r>
              <a:rPr lang="it-IT" b="1" dirty="0"/>
              <a:t> </a:t>
            </a:r>
            <a:r>
              <a:rPr lang="it-IT" b="1" dirty="0">
                <a:solidFill>
                  <a:srgbClr val="FFC000"/>
                </a:solidFill>
              </a:rPr>
              <a:t>PMI</a:t>
            </a:r>
            <a:r>
              <a:rPr lang="it-IT" b="1" dirty="0"/>
              <a:t> in possesso di Partita Iva</a:t>
            </a:r>
          </a:p>
          <a:p>
            <a:pPr marL="1257300" lvl="2" indent="-457200">
              <a:buAutoNum type="arabicPeriod"/>
            </a:pPr>
            <a:r>
              <a:rPr lang="it-IT" b="1" dirty="0">
                <a:solidFill>
                  <a:srgbClr val="FFFF00"/>
                </a:solidFill>
              </a:rPr>
              <a:t>Micro</a:t>
            </a:r>
            <a:r>
              <a:rPr lang="it-IT" b="1" dirty="0"/>
              <a:t> &lt;10 </a:t>
            </a:r>
            <a:r>
              <a:rPr lang="it-IT" b="1" dirty="0" err="1"/>
              <a:t>ula</a:t>
            </a:r>
            <a:r>
              <a:rPr lang="it-IT" b="1" dirty="0"/>
              <a:t> / &lt; 2 mln </a:t>
            </a:r>
            <a:r>
              <a:rPr lang="it-IT" b="1" dirty="0" err="1"/>
              <a:t>Fatt</a:t>
            </a:r>
            <a:endParaRPr lang="it-IT" b="1" dirty="0"/>
          </a:p>
          <a:p>
            <a:pPr marL="1257300" lvl="2" indent="-457200">
              <a:buAutoNum type="arabicPeriod"/>
            </a:pPr>
            <a:r>
              <a:rPr lang="it-IT" b="1" dirty="0">
                <a:solidFill>
                  <a:srgbClr val="FFFF00"/>
                </a:solidFill>
              </a:rPr>
              <a:t>Piccola</a:t>
            </a:r>
            <a:r>
              <a:rPr lang="it-IT" b="1" dirty="0"/>
              <a:t> &lt; 50 </a:t>
            </a:r>
            <a:r>
              <a:rPr lang="it-IT" b="1" dirty="0" err="1"/>
              <a:t>ula</a:t>
            </a:r>
            <a:r>
              <a:rPr lang="it-IT" b="1" dirty="0"/>
              <a:t> / &lt; 10 mln </a:t>
            </a:r>
            <a:r>
              <a:rPr lang="it-IT" b="1" dirty="0" err="1"/>
              <a:t>Fatt</a:t>
            </a:r>
            <a:r>
              <a:rPr lang="it-IT" b="1" dirty="0"/>
              <a:t> </a:t>
            </a:r>
          </a:p>
          <a:p>
            <a:pPr marL="1257300" lvl="2" indent="-457200">
              <a:buAutoNum type="arabicPeriod"/>
            </a:pPr>
            <a:r>
              <a:rPr lang="it-IT" b="1" dirty="0">
                <a:solidFill>
                  <a:srgbClr val="FFFF00"/>
                </a:solidFill>
              </a:rPr>
              <a:t>Media</a:t>
            </a:r>
            <a:r>
              <a:rPr lang="it-IT" b="1" dirty="0"/>
              <a:t> &lt; 250 </a:t>
            </a:r>
            <a:r>
              <a:rPr lang="it-IT" b="1" dirty="0" err="1"/>
              <a:t>ula</a:t>
            </a:r>
            <a:r>
              <a:rPr lang="it-IT" b="1" dirty="0"/>
              <a:t> &lt; 43 mln </a:t>
            </a:r>
            <a:r>
              <a:rPr lang="it-IT" b="1" dirty="0" err="1"/>
              <a:t>Fatt</a:t>
            </a:r>
            <a:endParaRPr lang="it-IT" b="1" dirty="0"/>
          </a:p>
          <a:p>
            <a:pPr marL="1257300" lvl="2" indent="-457200">
              <a:buAutoNum type="arabicPeriod"/>
            </a:pPr>
            <a:r>
              <a:rPr lang="it-IT" b="1" dirty="0">
                <a:solidFill>
                  <a:srgbClr val="FFFF00"/>
                </a:solidFill>
              </a:rPr>
              <a:t>Grande</a:t>
            </a:r>
            <a:r>
              <a:rPr lang="it-IT" b="1" dirty="0"/>
              <a:t> per valori superiori alla Media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B3F2348-67E7-4E8E-9074-7A3A1678E556}"/>
              </a:ext>
            </a:extLst>
          </p:cNvPr>
          <p:cNvSpPr/>
          <p:nvPr/>
        </p:nvSpPr>
        <p:spPr>
          <a:xfrm>
            <a:off x="1933303" y="1463040"/>
            <a:ext cx="330926" cy="269965"/>
          </a:xfrm>
          <a:prstGeom prst="rightArrow">
            <a:avLst>
              <a:gd name="adj1" fmla="val 50000"/>
              <a:gd name="adj2" fmla="val 47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15247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09E569-FC9F-4852-94A1-9740402F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3986C1-BCB1-49BE-8C4E-3BA16F88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			</a:t>
            </a:r>
            <a:r>
              <a:rPr lang="it-IT" sz="2800" b="1" dirty="0"/>
              <a:t>COSA FARE PER OTTENERLI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B1AA0D4-F3A5-4816-8E08-B47D470E19C8}"/>
              </a:ext>
            </a:extLst>
          </p:cNvPr>
          <p:cNvSpPr/>
          <p:nvPr/>
        </p:nvSpPr>
        <p:spPr>
          <a:xfrm>
            <a:off x="1436915" y="1463040"/>
            <a:ext cx="330926" cy="269965"/>
          </a:xfrm>
          <a:prstGeom prst="rightArrow">
            <a:avLst>
              <a:gd name="adj1" fmla="val 50000"/>
              <a:gd name="adj2" fmla="val 47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E66361-14BA-4089-BC72-E9D715A81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70" y="4968924"/>
            <a:ext cx="721723" cy="7066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65A90BE-1EB5-42E5-9EA8-BE6B1BA51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541" y="4574939"/>
            <a:ext cx="1471232" cy="118224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A5487AC-C643-403A-951F-8514B1D4D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006" y="3997234"/>
            <a:ext cx="1811692" cy="17599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E8974D8-691A-4E1C-97EB-620101867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39" y="3532898"/>
            <a:ext cx="1764752" cy="116803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1F7B18A-B9BB-494E-8794-5688176AE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0746" y="2582684"/>
            <a:ext cx="2113010" cy="169263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B47FFC-00BE-4494-B514-A0F2A70F1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212" y="2171217"/>
            <a:ext cx="2391280" cy="13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2325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4AB14-ED50-471F-B93B-0ECB98AB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72311C-A9F4-4167-96BE-011EDBAA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914400"/>
            <a:ext cx="8586651" cy="5029200"/>
          </a:xfrm>
        </p:spPr>
        <p:txBody>
          <a:bodyPr/>
          <a:lstStyle/>
          <a:p>
            <a:r>
              <a:rPr lang="it-IT" dirty="0"/>
              <a:t>FASE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START UP:   serve tutto per partire, in modo particolare coprire le  		              spese sostenute o anticipate a fronte di nessun ricavo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 marL="0" indent="0"/>
            <a:r>
              <a:rPr lang="it-IT" dirty="0"/>
              <a:t>FASE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CONSOLIDAMENTO:   Ampliare, Rinnovare, Assumere, Formare,</a:t>
            </a:r>
          </a:p>
          <a:p>
            <a:pPr marL="2743200" lvl="6" indent="0"/>
            <a:r>
              <a:rPr lang="it-IT" sz="2000" dirty="0"/>
              <a:t>    Investire in Innovazione, Investire in Ricerca,  </a:t>
            </a:r>
          </a:p>
          <a:p>
            <a:pPr marL="2743200" lvl="6" indent="0"/>
            <a:r>
              <a:rPr lang="it-IT" sz="2000" dirty="0"/>
              <a:t>    Adeguarsi alle normative… Nuovi finanziamenti</a:t>
            </a:r>
          </a:p>
          <a:p>
            <a:pPr marL="0" indent="0"/>
            <a:r>
              <a:rPr lang="it-IT" dirty="0"/>
              <a:t>FASE 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ESPANSIONE:   Ricerca di nuovi Mercati, Ricerca di Figure di alto                		      profilo Professionale, Nuove sedi, Nuove strategie, 			      Continua Ricerca… Nuovi Finanziamenti</a:t>
            </a:r>
            <a:r>
              <a:rPr lang="it-IT" sz="2000" dirty="0"/>
              <a:t>		</a:t>
            </a:r>
          </a:p>
          <a:p>
            <a:pPr marL="2743200" lvl="6" indent="0"/>
            <a:endParaRPr lang="it-IT" sz="2000" dirty="0"/>
          </a:p>
          <a:p>
            <a:pPr marL="2743200" lvl="6" indent="0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570942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955B1D-67CA-4BE8-BE1F-23D217F5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0B06E7-713A-454C-B7AE-28891757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696" y="914400"/>
            <a:ext cx="7667353" cy="5029200"/>
          </a:xfrm>
        </p:spPr>
        <p:txBody>
          <a:bodyPr/>
          <a:lstStyle/>
          <a:p>
            <a:r>
              <a:rPr lang="it-IT" dirty="0"/>
              <a:t>				</a:t>
            </a:r>
          </a:p>
          <a:p>
            <a:r>
              <a:rPr lang="it-IT" dirty="0"/>
              <a:t>                     </a:t>
            </a:r>
            <a:r>
              <a:rPr lang="it-IT" sz="2800" b="1" dirty="0"/>
              <a:t>COSA FARE PER OTTENERLI</a:t>
            </a:r>
          </a:p>
          <a:p>
            <a:endParaRPr lang="it-IT" sz="2800" b="1" dirty="0"/>
          </a:p>
          <a:p>
            <a:pPr>
              <a:buAutoNum type="arabicPeriod"/>
            </a:pPr>
            <a:r>
              <a:rPr lang="it-IT" sz="1800" b="1" dirty="0"/>
              <a:t>IDEA PROGETTO</a:t>
            </a:r>
          </a:p>
          <a:p>
            <a:pPr>
              <a:buAutoNum type="arabicPeriod"/>
            </a:pPr>
            <a:r>
              <a:rPr lang="it-IT" sz="1800" b="1" dirty="0"/>
              <a:t>PROGRAMMA SVILUPPO</a:t>
            </a:r>
          </a:p>
          <a:p>
            <a:pPr>
              <a:buAutoNum type="arabicPeriod"/>
            </a:pPr>
            <a:r>
              <a:rPr lang="it-IT" sz="1800" b="1" dirty="0"/>
              <a:t>REDAZIONE DOMANDA</a:t>
            </a:r>
          </a:p>
          <a:p>
            <a:pPr>
              <a:buAutoNum type="arabicPeriod"/>
            </a:pPr>
            <a:r>
              <a:rPr lang="it-IT" sz="1800" b="1" dirty="0"/>
              <a:t>GESTIONE AMMISSIONE IN GRADUATORIA</a:t>
            </a:r>
          </a:p>
          <a:p>
            <a:pPr>
              <a:buAutoNum type="arabicPeriod"/>
            </a:pPr>
            <a:r>
              <a:rPr lang="it-IT" sz="1800" b="1" dirty="0"/>
              <a:t>GESTIONE RENDICONTAZIONE</a:t>
            </a:r>
          </a:p>
          <a:p>
            <a:pPr>
              <a:buAutoNum type="arabicPeriod"/>
            </a:pPr>
            <a:r>
              <a:rPr lang="it-IT" sz="1800" b="1" dirty="0"/>
              <a:t>FRUIZIONE</a:t>
            </a:r>
          </a:p>
          <a:p>
            <a:pPr>
              <a:buAutoNum type="arabicPeriod"/>
            </a:pPr>
            <a:r>
              <a:rPr lang="it-IT" sz="1800" b="1" dirty="0"/>
              <a:t>GESTIONE INTEGRAZIONI</a:t>
            </a:r>
          </a:p>
          <a:p>
            <a:pPr>
              <a:buAutoNum type="arabicPeriod"/>
            </a:pPr>
            <a:endParaRPr lang="it-IT" sz="1800" b="1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22ED26B-CD0D-4972-9127-217FD6B84BD8}"/>
              </a:ext>
            </a:extLst>
          </p:cNvPr>
          <p:cNvSpPr/>
          <p:nvPr/>
        </p:nvSpPr>
        <p:spPr>
          <a:xfrm>
            <a:off x="2055224" y="1419497"/>
            <a:ext cx="330926" cy="269965"/>
          </a:xfrm>
          <a:prstGeom prst="rightArrow">
            <a:avLst>
              <a:gd name="adj1" fmla="val 50000"/>
              <a:gd name="adj2" fmla="val 47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1000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DC50F-DB6C-47A8-92D4-EDC1CE4C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913235-2C58-4981-9F68-48B7CFCC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2" y="914400"/>
            <a:ext cx="7763147" cy="5029200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		</a:t>
            </a:r>
            <a:r>
              <a:rPr lang="it-IT" sz="2800" b="1" dirty="0"/>
              <a:t>COSA FARE PER… NON PERDERLI</a:t>
            </a:r>
          </a:p>
          <a:p>
            <a:endParaRPr lang="it-IT" sz="2800" b="1" dirty="0"/>
          </a:p>
          <a:p>
            <a:pPr marL="457200" indent="-457200">
              <a:buAutoNum type="arabicPeriod"/>
            </a:pPr>
            <a:r>
              <a:rPr lang="it-IT" b="1" dirty="0"/>
              <a:t>ARCHIVIARE LA DOCUMENTAZIONE UFFICIALE</a:t>
            </a:r>
          </a:p>
          <a:p>
            <a:pPr marL="457200" indent="-457200">
              <a:buAutoNum type="arabicPeriod"/>
            </a:pPr>
            <a:r>
              <a:rPr lang="it-IT" b="1" dirty="0"/>
              <a:t>ARCHIVIARE LA DOCUMENTAZIONE NON UFFICIALE</a:t>
            </a:r>
          </a:p>
          <a:p>
            <a:pPr marL="457200" indent="-457200">
              <a:buAutoNum type="arabicPeriod"/>
            </a:pPr>
            <a:r>
              <a:rPr lang="it-IT" b="1" dirty="0"/>
              <a:t>CONSERVARE PROVE PROGETTO</a:t>
            </a:r>
          </a:p>
          <a:p>
            <a:pPr marL="457200" indent="-457200">
              <a:buAutoNum type="arabicPeriod"/>
            </a:pPr>
            <a:r>
              <a:rPr lang="it-IT" b="1" dirty="0"/>
              <a:t>RISPETTARE LE TEMPISTICHE DEGLI EVENTUALI AGGIORNAMENTI SE RICHIESTI</a:t>
            </a:r>
          </a:p>
          <a:p>
            <a:pPr marL="457200" indent="-457200">
              <a:buAutoNum type="arabicPeriod"/>
            </a:pPr>
            <a:r>
              <a:rPr lang="it-IT" b="1" dirty="0"/>
              <a:t>RICORDARSI DI COMUNICARE EVENTUALI VARIAZIONI</a:t>
            </a:r>
          </a:p>
          <a:p>
            <a:pPr marL="457200" indent="-457200">
              <a:buAutoNum type="arabicPeriod"/>
            </a:pPr>
            <a:endParaRPr lang="it-IT" b="1" dirty="0"/>
          </a:p>
          <a:p>
            <a:pPr marL="457200" indent="-457200">
              <a:buAutoNum type="arabicPeriod"/>
            </a:pPr>
            <a:endParaRPr lang="it-IT" b="1" dirty="0"/>
          </a:p>
          <a:p>
            <a:pPr marL="457200" indent="-457200">
              <a:buAutoNum type="arabicPeriod"/>
            </a:pPr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02BAB8E-C605-49E1-AC9A-E30E83C110A9}"/>
              </a:ext>
            </a:extLst>
          </p:cNvPr>
          <p:cNvSpPr/>
          <p:nvPr/>
        </p:nvSpPr>
        <p:spPr>
          <a:xfrm>
            <a:off x="1428207" y="1463040"/>
            <a:ext cx="330926" cy="269965"/>
          </a:xfrm>
          <a:prstGeom prst="rightArrow">
            <a:avLst>
              <a:gd name="adj1" fmla="val 50000"/>
              <a:gd name="adj2" fmla="val 47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547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0C935-2D41-496C-90B0-F181B256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C2FE8-EC99-4DE4-B406-A9DD744A7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/>
              <a:t>				</a:t>
            </a:r>
            <a:r>
              <a:rPr lang="it-IT" sz="2800" b="1" i="1" dirty="0"/>
              <a:t>Genius srl  è iscritta:</a:t>
            </a:r>
          </a:p>
          <a:p>
            <a:endParaRPr lang="it-IT" sz="800" b="1" i="1" dirty="0"/>
          </a:p>
          <a:p>
            <a:r>
              <a:rPr lang="it-IT" b="1" i="1" dirty="0"/>
              <a:t>1. </a:t>
            </a:r>
            <a:r>
              <a:rPr lang="it-IT" dirty="0"/>
              <a:t>nell'elenco delle </a:t>
            </a:r>
            <a:r>
              <a:rPr lang="it-IT" b="1" i="1" dirty="0"/>
              <a:t>società di </a:t>
            </a:r>
            <a:r>
              <a:rPr lang="it-IT" b="1" i="1" dirty="0">
                <a:solidFill>
                  <a:srgbClr val="FFC000"/>
                </a:solidFill>
              </a:rPr>
              <a:t>Temporary Export Manager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/>
              <a:t>accreditate dal Ministero dello Sviluppo Economico al </a:t>
            </a:r>
            <a:r>
              <a:rPr lang="it-IT" dirty="0" err="1"/>
              <a:t>num</a:t>
            </a:r>
            <a:r>
              <a:rPr lang="it-IT" dirty="0"/>
              <a:t>. TEM_00000323.</a:t>
            </a:r>
            <a:br>
              <a:rPr lang="it-IT" dirty="0"/>
            </a:br>
            <a:endParaRPr lang="it-IT" dirty="0"/>
          </a:p>
          <a:p>
            <a:r>
              <a:rPr lang="it-IT" b="1" i="1" dirty="0"/>
              <a:t>2. </a:t>
            </a:r>
            <a:r>
              <a:rPr lang="it-IT" dirty="0"/>
              <a:t>nell'elenco delle </a:t>
            </a:r>
            <a:r>
              <a:rPr lang="it-IT" b="1" i="1" dirty="0"/>
              <a:t>società di consulenza </a:t>
            </a:r>
            <a:r>
              <a:rPr lang="it-IT" b="1" i="1" dirty="0">
                <a:solidFill>
                  <a:srgbClr val="FFC000"/>
                </a:solidFill>
              </a:rPr>
              <a:t>Innovation Manager </a:t>
            </a:r>
            <a:r>
              <a:rPr lang="it-IT" dirty="0"/>
              <a:t>accreditate dal Ministero dello Sviluppo Economico.</a:t>
            </a:r>
            <a:br>
              <a:rPr lang="it-IT" dirty="0"/>
            </a:br>
            <a:endParaRPr lang="it-IT" dirty="0"/>
          </a:p>
          <a:p>
            <a:r>
              <a:rPr lang="it-IT" b="1" i="1" dirty="0"/>
              <a:t>3. </a:t>
            </a:r>
            <a:r>
              <a:rPr lang="it-IT" dirty="0"/>
              <a:t>al </a:t>
            </a:r>
            <a:r>
              <a:rPr lang="it-IT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Registro per la Trasparenza UE</a:t>
            </a:r>
            <a:r>
              <a:rPr lang="it-IT" dirty="0"/>
              <a:t> al </a:t>
            </a:r>
            <a:r>
              <a:rPr lang="it-IT" dirty="0" err="1"/>
              <a:t>num</a:t>
            </a:r>
            <a:r>
              <a:rPr lang="it-IT" dirty="0"/>
              <a:t>. 159011119961-27.</a:t>
            </a:r>
            <a:br>
              <a:rPr lang="it-IT" dirty="0"/>
            </a:br>
            <a:endParaRPr lang="it-IT" dirty="0"/>
          </a:p>
          <a:p>
            <a:r>
              <a:rPr lang="it-IT" b="1" i="1" dirty="0"/>
              <a:t>4. </a:t>
            </a:r>
            <a:r>
              <a:rPr lang="it-IT" dirty="0"/>
              <a:t>nel catalogo dei fornitori di </a:t>
            </a:r>
            <a:r>
              <a:rPr lang="it-IT" b="1" dirty="0">
                <a:solidFill>
                  <a:srgbClr val="FFC000"/>
                </a:solidFill>
              </a:rPr>
              <a:t>InnoVeneto.org</a:t>
            </a:r>
            <a:r>
              <a:rPr lang="it-IT" dirty="0"/>
              <a:t> al </a:t>
            </a:r>
            <a:r>
              <a:rPr lang="it-IT" dirty="0" err="1"/>
              <a:t>num</a:t>
            </a:r>
            <a:r>
              <a:rPr lang="it-IT" dirty="0"/>
              <a:t>. </a:t>
            </a:r>
            <a:r>
              <a:rPr lang="it-IT" dirty="0">
                <a:hlinkClick r:id="rId4"/>
              </a:rPr>
              <a:t>1259</a:t>
            </a:r>
          </a:p>
          <a:p>
            <a:br>
              <a:rPr lang="it-IT" dirty="0">
                <a:hlinkClick r:id="rId4"/>
              </a:rPr>
            </a:br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7F067B-4C6D-4AB3-AB26-59A6DB8CC15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41417" y="4876799"/>
            <a:ext cx="5921829" cy="9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86843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CD480-0062-4BA8-A6CE-68407496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BC925D-AA91-4227-95D1-0CA00EFF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b="1" dirty="0"/>
              <a:t>              COSA FA GENIUS SRL</a:t>
            </a:r>
          </a:p>
          <a:p>
            <a:endParaRPr lang="it-IT" sz="1200" b="1" dirty="0"/>
          </a:p>
          <a:p>
            <a:pPr marL="457200" indent="-457200">
              <a:buFontTx/>
              <a:buAutoNum type="arabicPeriod"/>
            </a:pPr>
            <a:r>
              <a:rPr lang="it-IT" b="1" dirty="0"/>
              <a:t>QUOTIDIANA RICERCA DEI BANDI AGEVOLATIVI</a:t>
            </a:r>
          </a:p>
          <a:p>
            <a:pPr marL="457200" indent="-457200">
              <a:buFontTx/>
              <a:buAutoNum type="arabicPeriod"/>
            </a:pPr>
            <a:r>
              <a:rPr lang="it-IT" b="1" dirty="0"/>
              <a:t>AFFIANCAMENTO SVILUPPO PROGETTI</a:t>
            </a:r>
          </a:p>
          <a:p>
            <a:pPr marL="457200" indent="-457200">
              <a:buAutoNum type="arabicPeriod"/>
            </a:pPr>
            <a:r>
              <a:rPr lang="it-IT" b="1" dirty="0"/>
              <a:t>REDAZIONE E GESTIONE DOMANDE DI CONTRIBUTO</a:t>
            </a:r>
          </a:p>
          <a:p>
            <a:pPr marL="457200" indent="-457200">
              <a:buAutoNum type="arabicPeriod"/>
            </a:pPr>
            <a:r>
              <a:rPr lang="it-IT" b="1" dirty="0"/>
              <a:t>MONITORAGGIO PRATICHE </a:t>
            </a:r>
          </a:p>
          <a:p>
            <a:pPr marL="457200" indent="-457200">
              <a:buFontTx/>
              <a:buAutoNum type="arabicPeriod"/>
            </a:pPr>
            <a:r>
              <a:rPr lang="it-IT" b="1" dirty="0"/>
              <a:t>MONITORAGGIO COSTANTE PROGETTI CLIENTE</a:t>
            </a:r>
          </a:p>
          <a:p>
            <a:pPr marL="457200" indent="-457200">
              <a:buAutoNum type="arabicPeriod"/>
            </a:pPr>
            <a:r>
              <a:rPr lang="it-IT" b="1" dirty="0"/>
              <a:t>GESTIONE RICHIESTA RATING LEGALITA’</a:t>
            </a:r>
          </a:p>
          <a:p>
            <a:pPr marL="457200" indent="-457200">
              <a:buAutoNum type="arabicPeriod"/>
            </a:pPr>
            <a:r>
              <a:rPr lang="it-IT" b="1" dirty="0"/>
              <a:t>STESURA PIANI FORMATIVI E/O DOCENZE</a:t>
            </a:r>
          </a:p>
          <a:p>
            <a:pPr marL="457200" indent="-457200">
              <a:buAutoNum type="arabicPeriod"/>
            </a:pPr>
            <a:r>
              <a:rPr lang="it-IT" b="1" dirty="0"/>
              <a:t>INTERNAZIONALIZZAZIONE E MARKETING</a:t>
            </a:r>
          </a:p>
          <a:p>
            <a:pPr marL="457200" indent="-457200">
              <a:buAutoNum type="arabicPeriod"/>
            </a:pPr>
            <a:r>
              <a:rPr lang="it-IT" b="1" dirty="0"/>
              <a:t>CERTIFICAZIONI E/O PERIZIE PER IPER-AMMORTAMENTO 4.0</a:t>
            </a:r>
          </a:p>
          <a:p>
            <a:pPr marL="457200" indent="-457200">
              <a:buAutoNum type="arabicPeriod"/>
            </a:pPr>
            <a:r>
              <a:rPr lang="it-IT" b="1" dirty="0" err="1"/>
              <a:t>Ecc</a:t>
            </a:r>
            <a:r>
              <a:rPr lang="it-IT" b="1" dirty="0"/>
              <a:t>…</a:t>
            </a:r>
          </a:p>
          <a:p>
            <a:pPr marL="457200" indent="-457200">
              <a:buAutoNum type="arabicPeriod"/>
            </a:pPr>
            <a:endParaRPr lang="it-IT" b="1" dirty="0"/>
          </a:p>
          <a:p>
            <a:pPr marL="457200" indent="-457200">
              <a:buAutoNum type="arabicPeriod"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70128472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39FDC-638F-4627-8F8C-ED945B8B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7E0EC8-2DEA-4CB2-8750-32A3ECEDB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4000" b="1" dirty="0"/>
              <a:t>GRAZIE </a:t>
            </a:r>
          </a:p>
          <a:p>
            <a:pPr algn="ctr"/>
            <a:r>
              <a:rPr lang="it-IT" sz="4000" b="1" dirty="0"/>
              <a:t>PER LA PARTECIPAZIONE</a:t>
            </a:r>
          </a:p>
        </p:txBody>
      </p:sp>
    </p:spTree>
    <p:extLst>
      <p:ext uri="{BB962C8B-B14F-4D97-AF65-F5344CB8AC3E}">
        <p14:creationId xmlns:p14="http://schemas.microsoft.com/office/powerpoint/2010/main" val="995199449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9C211-7D23-497E-84D9-4D024E2E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2C46E-428F-4BA1-801A-B817CD1DB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933303"/>
            <a:ext cx="8431212" cy="2107474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 possibilità di rivedere ed ascoltare intervista effettuata a Radio Venezia</a:t>
            </a:r>
          </a:p>
          <a:p>
            <a:endParaRPr lang="it-IT" dirty="0"/>
          </a:p>
          <a:p>
            <a:r>
              <a:rPr lang="it-IT" dirty="0"/>
              <a:t>		</a:t>
            </a:r>
            <a:r>
              <a:rPr lang="it-IT" sz="2400" dirty="0"/>
              <a:t>       </a:t>
            </a:r>
            <a:r>
              <a:rPr lang="it-IT" sz="2400" b="1" dirty="0" err="1"/>
              <a:t>youtube</a:t>
            </a:r>
            <a:r>
              <a:rPr lang="it-IT" sz="2400" b="1" dirty="0"/>
              <a:t> &gt;&gt;  </a:t>
            </a:r>
            <a:r>
              <a:rPr lang="it-IT" sz="2400" b="1" dirty="0" err="1"/>
              <a:t>genius</a:t>
            </a:r>
            <a:r>
              <a:rPr lang="it-IT" sz="2400" b="1" dirty="0"/>
              <a:t> srl video radio </a:t>
            </a:r>
            <a:r>
              <a:rPr lang="it-IT" sz="2400" b="1" dirty="0" err="1"/>
              <a:t>venezia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480819926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74409-6345-4025-8FBC-6FCBD345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F87725-1074-4552-B983-3EEC8748C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algn="ctr"/>
            <a:r>
              <a:rPr lang="it-IT" sz="2400" b="1" dirty="0"/>
              <a:t>BREVE INTRODUZIONE STORICA </a:t>
            </a:r>
          </a:p>
          <a:p>
            <a:pPr algn="ctr"/>
            <a:r>
              <a:rPr lang="it-IT" sz="2400" b="1" dirty="0"/>
              <a:t>DEGLI AIUTI AGEVOLATIVI</a:t>
            </a:r>
          </a:p>
          <a:p>
            <a:pPr algn="ctr"/>
            <a:endParaRPr lang="it-IT" sz="2400" b="1" dirty="0"/>
          </a:p>
          <a:p>
            <a:pPr marL="457200" indent="-457200">
              <a:buAutoNum type="arabicPeriod"/>
            </a:pPr>
            <a:r>
              <a:rPr lang="it-IT" sz="2400" b="1" dirty="0"/>
              <a:t>QUALI FINALITA’ HANNO</a:t>
            </a:r>
          </a:p>
          <a:p>
            <a:pPr marL="457200" indent="-457200">
              <a:buAutoNum type="arabicPeriod"/>
            </a:pPr>
            <a:r>
              <a:rPr lang="it-IT" sz="2400" b="1" dirty="0"/>
              <a:t>QUANDO NASCONO</a:t>
            </a:r>
          </a:p>
          <a:p>
            <a:pPr marL="457200" indent="-457200">
              <a:buAutoNum type="arabicPeriod"/>
            </a:pPr>
            <a:r>
              <a:rPr lang="it-IT" sz="2400" b="1" dirty="0"/>
              <a:t>QUANDO NASCONO I FONDI UE</a:t>
            </a:r>
          </a:p>
          <a:p>
            <a:pPr marL="457200" indent="-457200">
              <a:buAutoNum type="arabicPeriod"/>
            </a:pPr>
            <a:r>
              <a:rPr lang="it-IT" sz="2400" b="1" dirty="0"/>
              <a:t>OBIETTIVI CHE SI PONGONO</a:t>
            </a:r>
          </a:p>
          <a:p>
            <a:pPr marL="457200" indent="-457200">
              <a:buAutoNum type="arabicPeriod"/>
            </a:pPr>
            <a:r>
              <a:rPr lang="it-IT" sz="2400" b="1" dirty="0"/>
              <a:t>ANNO 2000 FASE DI CAMBIO DELLA PREMIALITA’</a:t>
            </a:r>
          </a:p>
          <a:p>
            <a:pPr marL="457200" indent="-457200">
              <a:buAutoNum type="arabicPeriod"/>
            </a:pPr>
            <a:r>
              <a:rPr lang="it-IT" sz="2400" b="1" dirty="0"/>
              <a:t>FUTURO… </a:t>
            </a:r>
          </a:p>
          <a:p>
            <a:pPr marL="457200" indent="-457200">
              <a:buAutoNum type="arabicPeriod"/>
            </a:pP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1266032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7754BC-A46F-4ED0-9D03-DA9A7D47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01BB64-5FC2-4863-9AB7-2743A89A3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4000" b="1" dirty="0"/>
              <a:t>CONTRIBUTI ED AGEVOLAZIONI</a:t>
            </a:r>
          </a:p>
          <a:p>
            <a:pPr algn="ctr"/>
            <a:endParaRPr lang="it-IT" sz="2800" b="1" dirty="0"/>
          </a:p>
          <a:p>
            <a:r>
              <a:rPr lang="it-IT" sz="2800" b="1" dirty="0"/>
              <a:t>1. COSA SONO LE AGEVOLAZIONI ED I CONTRIBUTI?</a:t>
            </a:r>
          </a:p>
          <a:p>
            <a:r>
              <a:rPr lang="it-IT" sz="2800" b="1" dirty="0"/>
              <a:t>2. DA DOVE ARRIVANO I SOLDI?</a:t>
            </a:r>
          </a:p>
          <a:p>
            <a:r>
              <a:rPr lang="it-IT" sz="2800" b="1" dirty="0"/>
              <a:t>3. CHE OBIETTIVI SI PREFIGGONO GLI ENTI?</a:t>
            </a:r>
          </a:p>
          <a:p>
            <a:r>
              <a:rPr lang="it-IT" sz="2800" b="1" dirty="0"/>
              <a:t>4. CHI PUO’ ACCEDERE ALLE AGEVOLAZIONI?</a:t>
            </a:r>
          </a:p>
          <a:p>
            <a:r>
              <a:rPr lang="it-IT" sz="2800" b="1" dirty="0"/>
              <a:t>5. COSA FARE PER OTTENERLI?</a:t>
            </a:r>
          </a:p>
          <a:p>
            <a:r>
              <a:rPr lang="it-IT" sz="2800" b="1" dirty="0"/>
              <a:t>6. COSA FARE PER… NON PERDERLI</a:t>
            </a:r>
          </a:p>
        </p:txBody>
      </p:sp>
    </p:spTree>
    <p:extLst>
      <p:ext uri="{BB962C8B-B14F-4D97-AF65-F5344CB8AC3E}">
        <p14:creationId xmlns:p14="http://schemas.microsoft.com/office/powerpoint/2010/main" val="16441102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10568-D3B8-4AD4-A2DD-F8A690C9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E0E2B0-AA62-4FAC-A406-F5C033CB4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4000" b="1" dirty="0"/>
          </a:p>
          <a:p>
            <a:pPr algn="ctr"/>
            <a:r>
              <a:rPr lang="it-IT" sz="4000" b="1" dirty="0"/>
              <a:t>COSA SONO LE AGEVOLAZIONI ED I CONTRIBUTI?</a:t>
            </a:r>
          </a:p>
          <a:p>
            <a:endParaRPr lang="it-IT" sz="2400" b="1" dirty="0"/>
          </a:p>
          <a:p>
            <a:r>
              <a:rPr lang="it-IT" sz="2400" b="1" dirty="0"/>
              <a:t>                                                                    </a:t>
            </a:r>
          </a:p>
          <a:p>
            <a:endParaRPr lang="it-IT" sz="2400" b="1" dirty="0"/>
          </a:p>
          <a:p>
            <a:r>
              <a:rPr lang="it-IT" sz="2400" b="1" dirty="0"/>
              <a:t>            CONTRIBUTI                           FINANZIAMENTI</a:t>
            </a:r>
          </a:p>
          <a:p>
            <a:r>
              <a:rPr lang="it-IT" sz="2400" b="1" dirty="0"/>
              <a:t>     A FONDO PERDUTO                        AGEVOLATI</a:t>
            </a:r>
          </a:p>
          <a:p>
            <a:pPr algn="ctr"/>
            <a:endParaRPr lang="it-IT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7856849-2376-4AFA-A04D-B70779DE380A}"/>
              </a:ext>
            </a:extLst>
          </p:cNvPr>
          <p:cNvSpPr/>
          <p:nvPr/>
        </p:nvSpPr>
        <p:spPr>
          <a:xfrm rot="19560975">
            <a:off x="6465788" y="3210170"/>
            <a:ext cx="478173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A50BE70-9730-45B6-9FE2-BCC91672718F}"/>
              </a:ext>
            </a:extLst>
          </p:cNvPr>
          <p:cNvSpPr/>
          <p:nvPr/>
        </p:nvSpPr>
        <p:spPr>
          <a:xfrm rot="2120488">
            <a:off x="2472400" y="3112442"/>
            <a:ext cx="478173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418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A2B495-72CE-4475-80F9-055288AD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4E75D5-A442-466E-A9FD-38248685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4000" b="1" dirty="0"/>
              <a:t>DA DOVE ARRIVANO I SOLDI?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marL="457200" indent="-457200">
              <a:buAutoNum type="arabicPeriod"/>
            </a:pPr>
            <a:r>
              <a:rPr lang="it-IT" sz="2400" dirty="0"/>
              <a:t>UNIONE EUROPEA</a:t>
            </a:r>
          </a:p>
          <a:p>
            <a:pPr marL="457200" indent="-457200">
              <a:buAutoNum type="arabicPeriod"/>
            </a:pPr>
            <a:r>
              <a:rPr lang="it-IT" sz="2400" dirty="0"/>
              <a:t>GOVERNO ITALIANO (SUDDIVISI PER MINISTERI..)</a:t>
            </a:r>
          </a:p>
          <a:p>
            <a:pPr marL="457200" indent="-457200">
              <a:buAutoNum type="arabicPeriod"/>
            </a:pPr>
            <a:r>
              <a:rPr lang="it-IT" sz="2400" dirty="0"/>
              <a:t>REGIONE</a:t>
            </a:r>
          </a:p>
          <a:p>
            <a:pPr marL="457200" indent="-457200">
              <a:buAutoNum type="arabicPeriod"/>
            </a:pPr>
            <a:r>
              <a:rPr lang="it-IT" sz="2400" dirty="0"/>
              <a:t>ENTI MINORI (CCIAA, Enti Bilaterali, Fondi Professionali </a:t>
            </a:r>
            <a:r>
              <a:rPr lang="it-IT" sz="2400" dirty="0" err="1"/>
              <a:t>ecc</a:t>
            </a:r>
            <a:r>
              <a:rPr lang="it-IT" sz="2400" dirty="0"/>
              <a:t>…)</a:t>
            </a:r>
          </a:p>
          <a:p>
            <a:pPr marL="457200" indent="-4572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4818207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108479-6F1B-42E1-8C9A-C5967BD4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509DF0-03C6-48CC-8460-A995C835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74" y="914400"/>
            <a:ext cx="7893776" cy="5029200"/>
          </a:xfrm>
        </p:spPr>
        <p:txBody>
          <a:bodyPr/>
          <a:lstStyle/>
          <a:p>
            <a:pPr algn="ctr"/>
            <a:r>
              <a:rPr lang="it-IT" sz="4000" dirty="0"/>
              <a:t>…E CON QUALI STRUMENTI?</a:t>
            </a:r>
          </a:p>
          <a:p>
            <a:endParaRPr lang="it-IT" sz="1100" dirty="0"/>
          </a:p>
          <a:p>
            <a:pPr algn="ctr"/>
            <a:r>
              <a:rPr lang="it-IT" sz="2400" b="1" dirty="0"/>
              <a:t>    la UE tramite i Fondi «SIE» </a:t>
            </a:r>
            <a:r>
              <a:rPr lang="it-IT" sz="1600" b="1" dirty="0"/>
              <a:t>(F. Strutturali Investimento EU)</a:t>
            </a:r>
          </a:p>
          <a:p>
            <a:pPr algn="ctr"/>
            <a:r>
              <a:rPr lang="en-US" sz="1200" dirty="0"/>
              <a:t>                                                                                            “Social Innovation and Entrepreneurship Development “</a:t>
            </a:r>
          </a:p>
          <a:p>
            <a:pPr algn="ctr"/>
            <a:endParaRPr lang="en-US" sz="1200" b="1" dirty="0"/>
          </a:p>
          <a:p>
            <a:pPr marL="457200" indent="-457200">
              <a:buAutoNum type="arabicPeriod"/>
            </a:pPr>
            <a:r>
              <a:rPr lang="en-US" b="1" dirty="0" err="1"/>
              <a:t>Fondi</a:t>
            </a:r>
            <a:r>
              <a:rPr lang="en-US" b="1" dirty="0"/>
              <a:t> “</a:t>
            </a:r>
            <a:r>
              <a:rPr lang="en-US" b="1" dirty="0">
                <a:solidFill>
                  <a:srgbClr val="FFFF00"/>
                </a:solidFill>
              </a:rPr>
              <a:t>FERS</a:t>
            </a:r>
            <a:r>
              <a:rPr lang="en-US" b="1" dirty="0"/>
              <a:t>”	 “</a:t>
            </a:r>
            <a:r>
              <a:rPr lang="en-US" sz="1600" b="1" dirty="0" err="1"/>
              <a:t>Fondo</a:t>
            </a:r>
            <a:r>
              <a:rPr lang="en-US" sz="1600" b="1" dirty="0"/>
              <a:t> </a:t>
            </a:r>
            <a:r>
              <a:rPr lang="en-US" sz="1600" b="1" dirty="0" err="1"/>
              <a:t>Europeo</a:t>
            </a:r>
            <a:r>
              <a:rPr lang="en-US" sz="1600" b="1" dirty="0"/>
              <a:t> </a:t>
            </a:r>
            <a:r>
              <a:rPr lang="en-US" sz="1600" b="1" dirty="0" err="1"/>
              <a:t>Sviluppo</a:t>
            </a:r>
            <a:r>
              <a:rPr lang="en-US" sz="1600" b="1" dirty="0"/>
              <a:t> </a:t>
            </a:r>
            <a:r>
              <a:rPr lang="en-US" sz="1600" b="1" dirty="0" err="1"/>
              <a:t>Regionale</a:t>
            </a:r>
            <a:r>
              <a:rPr lang="en-US" b="1" dirty="0"/>
              <a:t>”</a:t>
            </a:r>
          </a:p>
          <a:p>
            <a:pPr marL="457200" indent="-457200">
              <a:buAutoNum type="arabicPeriod"/>
            </a:pPr>
            <a:r>
              <a:rPr lang="en-US" b="1" dirty="0" err="1"/>
              <a:t>Fondi</a:t>
            </a:r>
            <a:r>
              <a:rPr lang="en-US" b="1" dirty="0"/>
              <a:t> “</a:t>
            </a:r>
            <a:r>
              <a:rPr lang="en-US" b="1" dirty="0">
                <a:solidFill>
                  <a:srgbClr val="FFFF00"/>
                </a:solidFill>
              </a:rPr>
              <a:t>FSE</a:t>
            </a:r>
            <a:r>
              <a:rPr lang="en-US" b="1" dirty="0"/>
              <a:t>”	 “</a:t>
            </a:r>
            <a:r>
              <a:rPr lang="en-US" sz="1600" b="1" dirty="0" err="1"/>
              <a:t>Fondo</a:t>
            </a:r>
            <a:r>
              <a:rPr lang="en-US" sz="1600" b="1" dirty="0"/>
              <a:t> </a:t>
            </a:r>
            <a:r>
              <a:rPr lang="en-US" sz="1600" b="1" dirty="0" err="1"/>
              <a:t>Sociale</a:t>
            </a:r>
            <a:r>
              <a:rPr lang="en-US" sz="1600" b="1" dirty="0"/>
              <a:t> </a:t>
            </a:r>
            <a:r>
              <a:rPr lang="en-US" sz="1600" b="1" dirty="0" err="1"/>
              <a:t>Europeo</a:t>
            </a:r>
            <a:r>
              <a:rPr lang="en-US" b="1" dirty="0"/>
              <a:t>”</a:t>
            </a:r>
          </a:p>
          <a:p>
            <a:pPr marL="457200" indent="-457200">
              <a:buAutoNum type="arabicPeriod"/>
            </a:pPr>
            <a:r>
              <a:rPr lang="en-US" b="1" dirty="0" err="1"/>
              <a:t>Fondi</a:t>
            </a:r>
            <a:r>
              <a:rPr lang="en-US" b="1" dirty="0"/>
              <a:t> “</a:t>
            </a:r>
            <a:r>
              <a:rPr lang="en-US" b="1" dirty="0">
                <a:solidFill>
                  <a:srgbClr val="FFFF00"/>
                </a:solidFill>
              </a:rPr>
              <a:t>FC</a:t>
            </a:r>
            <a:r>
              <a:rPr lang="en-US" b="1" dirty="0"/>
              <a:t>” 	 “</a:t>
            </a:r>
            <a:r>
              <a:rPr lang="en-US" sz="1600" b="1" dirty="0" err="1"/>
              <a:t>Fondo</a:t>
            </a:r>
            <a:r>
              <a:rPr lang="en-US" sz="1600" b="1" dirty="0"/>
              <a:t> di </a:t>
            </a:r>
            <a:r>
              <a:rPr lang="en-US" sz="1600" b="1" dirty="0" err="1"/>
              <a:t>Coesione</a:t>
            </a:r>
            <a:r>
              <a:rPr lang="en-US" b="1" dirty="0"/>
              <a:t>”  </a:t>
            </a:r>
          </a:p>
          <a:p>
            <a:pPr marL="457200" indent="-457200">
              <a:buAutoNum type="arabicPeriod"/>
            </a:pPr>
            <a:r>
              <a:rPr lang="en-US" b="1" dirty="0" err="1"/>
              <a:t>Fondi</a:t>
            </a:r>
            <a:r>
              <a:rPr lang="en-US" b="1" dirty="0"/>
              <a:t> “</a:t>
            </a:r>
            <a:r>
              <a:rPr lang="en-US" b="1" dirty="0">
                <a:solidFill>
                  <a:srgbClr val="FFFF00"/>
                </a:solidFill>
              </a:rPr>
              <a:t>FEARS</a:t>
            </a:r>
            <a:r>
              <a:rPr lang="en-US" b="1" dirty="0"/>
              <a:t>”	 “</a:t>
            </a:r>
            <a:r>
              <a:rPr lang="en-US" sz="1600" b="1" dirty="0" err="1"/>
              <a:t>Fondo</a:t>
            </a:r>
            <a:r>
              <a:rPr lang="en-US" sz="1600" b="1" dirty="0"/>
              <a:t> </a:t>
            </a:r>
            <a:r>
              <a:rPr lang="en-US" sz="1600" b="1" dirty="0" err="1"/>
              <a:t>Europeo</a:t>
            </a:r>
            <a:r>
              <a:rPr lang="en-US" sz="1600" b="1" dirty="0"/>
              <a:t> </a:t>
            </a:r>
            <a:r>
              <a:rPr lang="en-US" sz="1600" b="1" dirty="0" err="1"/>
              <a:t>Agricolo</a:t>
            </a:r>
            <a:r>
              <a:rPr lang="en-US" sz="1600" b="1" dirty="0"/>
              <a:t> per lo </a:t>
            </a:r>
            <a:r>
              <a:rPr lang="en-US" sz="1600" b="1" dirty="0" err="1"/>
              <a:t>Sviluppo</a:t>
            </a:r>
            <a:r>
              <a:rPr lang="en-US" b="1" dirty="0"/>
              <a:t> </a:t>
            </a:r>
            <a:r>
              <a:rPr lang="en-US" sz="1600" b="1" dirty="0" err="1"/>
              <a:t>Rurale</a:t>
            </a:r>
            <a:r>
              <a:rPr lang="en-US" b="1" dirty="0"/>
              <a:t>”</a:t>
            </a:r>
          </a:p>
          <a:p>
            <a:pPr marL="457200" indent="-457200">
              <a:buAutoNum type="arabicPeriod"/>
            </a:pPr>
            <a:r>
              <a:rPr lang="en-US" b="1" dirty="0" err="1"/>
              <a:t>Fondi</a:t>
            </a:r>
            <a:r>
              <a:rPr lang="en-US" b="1" dirty="0"/>
              <a:t> “</a:t>
            </a:r>
            <a:r>
              <a:rPr lang="en-US" b="1" dirty="0">
                <a:solidFill>
                  <a:srgbClr val="FFFF00"/>
                </a:solidFill>
              </a:rPr>
              <a:t>FEAMP</a:t>
            </a:r>
            <a:r>
              <a:rPr lang="en-US" b="1" dirty="0"/>
              <a:t>”	 “</a:t>
            </a:r>
            <a:r>
              <a:rPr lang="en-US" sz="1600" b="1" dirty="0" err="1"/>
              <a:t>Fondo</a:t>
            </a:r>
            <a:r>
              <a:rPr lang="en-US" sz="1600" b="1" dirty="0"/>
              <a:t> </a:t>
            </a:r>
            <a:r>
              <a:rPr lang="en-US" sz="1600" b="1" dirty="0" err="1"/>
              <a:t>Europeo</a:t>
            </a:r>
            <a:r>
              <a:rPr lang="en-US" sz="1600" b="1" dirty="0"/>
              <a:t> </a:t>
            </a:r>
            <a:r>
              <a:rPr lang="en-US" sz="1600" b="1" dirty="0" err="1"/>
              <a:t>Affari</a:t>
            </a:r>
            <a:r>
              <a:rPr lang="en-US" sz="1600" b="1" dirty="0"/>
              <a:t> </a:t>
            </a:r>
            <a:r>
              <a:rPr lang="en-US" sz="1600" b="1" dirty="0" err="1"/>
              <a:t>Marittimi</a:t>
            </a:r>
            <a:r>
              <a:rPr lang="en-US" sz="1600" b="1" dirty="0"/>
              <a:t> e </a:t>
            </a:r>
            <a:r>
              <a:rPr lang="en-US" sz="1600" b="1" dirty="0" err="1"/>
              <a:t>Pesca</a:t>
            </a:r>
            <a:r>
              <a:rPr lang="en-US" b="1" dirty="0"/>
              <a:t>”</a:t>
            </a:r>
          </a:p>
          <a:p>
            <a:pPr marL="457200" indent="-457200">
              <a:buAutoNum type="arabicPeriod"/>
            </a:pPr>
            <a:r>
              <a:rPr lang="en-US" b="1" dirty="0" err="1"/>
              <a:t>Occupazione</a:t>
            </a:r>
            <a:r>
              <a:rPr lang="en-US" b="1" dirty="0"/>
              <a:t> </a:t>
            </a:r>
            <a:r>
              <a:rPr lang="en-US" b="1" dirty="0" err="1"/>
              <a:t>Giovanile</a:t>
            </a:r>
            <a:r>
              <a:rPr lang="en-US" b="1" dirty="0"/>
              <a:t> “</a:t>
            </a:r>
            <a:r>
              <a:rPr lang="en-US" b="1" dirty="0">
                <a:solidFill>
                  <a:srgbClr val="FFFF00"/>
                </a:solidFill>
              </a:rPr>
              <a:t>IOG</a:t>
            </a:r>
            <a:r>
              <a:rPr lang="en-US" b="1" dirty="0"/>
              <a:t>” </a:t>
            </a:r>
          </a:p>
          <a:p>
            <a:endParaRPr lang="it-IT" sz="2400" b="1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1E8BBC99-2718-4B65-8E02-78C2A0049763}"/>
              </a:ext>
            </a:extLst>
          </p:cNvPr>
          <p:cNvSpPr/>
          <p:nvPr/>
        </p:nvSpPr>
        <p:spPr>
          <a:xfrm>
            <a:off x="661852" y="1933302"/>
            <a:ext cx="226422" cy="2351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1827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AABF18-0E35-4B9A-8D42-ED1A765F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B70DA6-DCCE-4EF1-9A25-581084EE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623" y="914400"/>
            <a:ext cx="7336426" cy="5029200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                         </a:t>
            </a:r>
            <a:r>
              <a:rPr lang="it-IT" sz="2800" b="1" dirty="0"/>
              <a:t>GOVERNO ITALIANO</a:t>
            </a:r>
          </a:p>
          <a:p>
            <a:r>
              <a:rPr lang="it-IT" dirty="0"/>
              <a:t>                              </a:t>
            </a:r>
            <a:endParaRPr lang="it-IT" sz="3200" dirty="0"/>
          </a:p>
          <a:p>
            <a:r>
              <a:rPr lang="it-IT" dirty="0"/>
              <a:t>1. Nuova Sabatini</a:t>
            </a:r>
          </a:p>
          <a:p>
            <a:r>
              <a:rPr lang="it-IT" dirty="0"/>
              <a:t>2. Voucher ICT </a:t>
            </a:r>
          </a:p>
          <a:p>
            <a:r>
              <a:rPr lang="it-IT" dirty="0"/>
              <a:t>3. Voucher TEM</a:t>
            </a:r>
          </a:p>
          <a:p>
            <a:r>
              <a:rPr lang="it-IT" dirty="0"/>
              <a:t>4. Voucher ITM</a:t>
            </a:r>
          </a:p>
          <a:p>
            <a:r>
              <a:rPr lang="it-IT" dirty="0"/>
              <a:t>5. Riqualificazione turistica</a:t>
            </a:r>
          </a:p>
          <a:p>
            <a:r>
              <a:rPr lang="it-IT" dirty="0"/>
              <a:t>6. Cdl Ricerca e Sviluppo</a:t>
            </a:r>
          </a:p>
          <a:p>
            <a:pPr marL="0" indent="0"/>
            <a:r>
              <a:rPr lang="it-IT" dirty="0"/>
              <a:t>7. Fondi di Garanzia</a:t>
            </a:r>
          </a:p>
          <a:p>
            <a:pPr marL="0" indent="0"/>
            <a:r>
              <a:rPr lang="it-IT" dirty="0"/>
              <a:t>8. Cdl Pubblicità</a:t>
            </a:r>
          </a:p>
          <a:p>
            <a:pPr marL="0" indent="0"/>
            <a:r>
              <a:rPr lang="it-IT" dirty="0"/>
              <a:t>9. Benefici Industria 4.0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2623EF4-6C9F-4982-8F17-2E883325FAE2}"/>
              </a:ext>
            </a:extLst>
          </p:cNvPr>
          <p:cNvSpPr/>
          <p:nvPr/>
        </p:nvSpPr>
        <p:spPr>
          <a:xfrm>
            <a:off x="2481943" y="1471748"/>
            <a:ext cx="330926" cy="269965"/>
          </a:xfrm>
          <a:prstGeom prst="rightArrow">
            <a:avLst>
              <a:gd name="adj1" fmla="val 50000"/>
              <a:gd name="adj2" fmla="val 47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324260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B6F1F-E36B-4F5F-B00A-E7D85B07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7FB0CA-AC52-4A5E-9EC0-6B264861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94" y="914400"/>
            <a:ext cx="8431212" cy="5029200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                       </a:t>
            </a:r>
            <a:r>
              <a:rPr lang="it-IT" sz="3200" b="1" dirty="0"/>
              <a:t>LE REGIONI </a:t>
            </a:r>
          </a:p>
          <a:p>
            <a:endParaRPr lang="it-IT" sz="3200" b="1" dirty="0"/>
          </a:p>
          <a:p>
            <a:r>
              <a:rPr lang="it-IT" sz="3200" b="1" dirty="0"/>
              <a:t>			</a:t>
            </a:r>
            <a:r>
              <a:rPr lang="it-IT" sz="3200" dirty="0"/>
              <a:t>Tramite i Fondi «</a:t>
            </a:r>
            <a:r>
              <a:rPr lang="it-IT" sz="3200" b="1" dirty="0">
                <a:solidFill>
                  <a:srgbClr val="FFFF00"/>
                </a:solidFill>
              </a:rPr>
              <a:t>POR</a:t>
            </a:r>
            <a:r>
              <a:rPr lang="it-IT" sz="3200" b="1" dirty="0"/>
              <a:t>»</a:t>
            </a:r>
            <a:endParaRPr lang="it-IT" sz="3200" dirty="0"/>
          </a:p>
          <a:p>
            <a:r>
              <a:rPr lang="it-IT" sz="3200" dirty="0"/>
              <a:t>            Piano Operativo Regionale</a:t>
            </a:r>
          </a:p>
          <a:p>
            <a:endParaRPr lang="it-IT" sz="3200" dirty="0"/>
          </a:p>
          <a:p>
            <a:pPr algn="ctr"/>
            <a:r>
              <a:rPr lang="it-IT" sz="2800" b="1" dirty="0"/>
              <a:t>  </a:t>
            </a:r>
            <a:r>
              <a:rPr lang="it-IT" sz="2800" b="1" dirty="0">
                <a:solidFill>
                  <a:srgbClr val="FF9900"/>
                </a:solidFill>
              </a:rPr>
              <a:t>600 ml di euro </a:t>
            </a:r>
          </a:p>
          <a:p>
            <a:pPr algn="ctr"/>
            <a:r>
              <a:rPr lang="it-IT" sz="2800" dirty="0"/>
              <a:t>Stanziati alla Regione Veneto</a:t>
            </a:r>
          </a:p>
          <a:p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3F842E23-C86C-4EE3-8CA3-070AEF5B3C60}"/>
              </a:ext>
            </a:extLst>
          </p:cNvPr>
          <p:cNvSpPr/>
          <p:nvPr/>
        </p:nvSpPr>
        <p:spPr>
          <a:xfrm>
            <a:off x="1271452" y="1515292"/>
            <a:ext cx="330926" cy="269965"/>
          </a:xfrm>
          <a:prstGeom prst="rightArrow">
            <a:avLst>
              <a:gd name="adj1" fmla="val 50000"/>
              <a:gd name="adj2" fmla="val 47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3938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7851d254-ce09-43b6-8d90-072588e7901c">false</MarketSpecific>
    <ApprovalStatus xmlns="7851d254-ce09-43b6-8d90-072588e7901c">InProgress</ApprovalStatus>
    <LocComments xmlns="7851d254-ce09-43b6-8d90-072588e7901c" xsi:nil="true"/>
    <DirectSourceMarket xmlns="7851d254-ce09-43b6-8d90-072588e7901c">english</DirectSourceMarket>
    <ThumbnailAssetId xmlns="7851d254-ce09-43b6-8d90-072588e7901c" xsi:nil="true"/>
    <PrimaryImageGen xmlns="7851d254-ce09-43b6-8d90-072588e7901c">true</PrimaryImageGen>
    <LegacyData xmlns="7851d254-ce09-43b6-8d90-072588e7901c" xsi:nil="true"/>
    <TPFriendlyName xmlns="7851d254-ce09-43b6-8d90-072588e7901c" xsi:nil="true"/>
    <NumericId xmlns="7851d254-ce09-43b6-8d90-072588e7901c" xsi:nil="true"/>
    <LocRecommendedHandoff xmlns="7851d254-ce09-43b6-8d90-072588e7901c" xsi:nil="true"/>
    <BlockPublish xmlns="7851d254-ce09-43b6-8d90-072588e7901c">false</BlockPublish>
    <BusinessGroup xmlns="7851d254-ce09-43b6-8d90-072588e7901c" xsi:nil="true"/>
    <OpenTemplate xmlns="7851d254-ce09-43b6-8d90-072588e7901c">true</OpenTemplate>
    <SourceTitle xmlns="7851d254-ce09-43b6-8d90-072588e7901c">Training presentation: Outlook 2007—Manage your mailbox II: Understand your choices for storing</SourceTitle>
    <APEditor xmlns="7851d254-ce09-43b6-8d90-072588e7901c">
      <UserInfo>
        <DisplayName/>
        <AccountId xsi:nil="true"/>
        <AccountType/>
      </UserInfo>
    </APEditor>
    <UALocComments xmlns="7851d254-ce09-43b6-8d90-072588e7901c">2007 Template UpLeveling Do Not HandOff</UALocComments>
    <IntlLangReviewDate xmlns="7851d254-ce09-43b6-8d90-072588e7901c" xsi:nil="true"/>
    <PublishStatusLookup xmlns="7851d254-ce09-43b6-8d90-072588e7901c">
      <Value>387692</Value>
      <Value>387693</Value>
    </PublishStatusLookup>
    <ParentAssetId xmlns="7851d254-ce09-43b6-8d90-072588e7901c" xsi:nil="true"/>
    <FeatureTagsTaxHTField0 xmlns="7851d254-ce09-43b6-8d90-072588e7901c">
      <Terms xmlns="http://schemas.microsoft.com/office/infopath/2007/PartnerControls"/>
    </FeatureTagsTaxHTField0>
    <MachineTranslated xmlns="7851d254-ce09-43b6-8d90-072588e7901c">false</MachineTranslated>
    <Providers xmlns="7851d254-ce09-43b6-8d90-072588e7901c" xsi:nil="true"/>
    <OriginalSourceMarket xmlns="7851d254-ce09-43b6-8d90-072588e7901c">english</OriginalSourceMarket>
    <APDescription xmlns="7851d254-ce09-43b6-8d90-072588e7901c" xsi:nil="true"/>
    <ContentItem xmlns="7851d254-ce09-43b6-8d90-072588e7901c" xsi:nil="true"/>
    <ClipArtFilename xmlns="7851d254-ce09-43b6-8d90-072588e7901c" xsi:nil="true"/>
    <TPInstallLocation xmlns="7851d254-ce09-43b6-8d90-072588e7901c" xsi:nil="true"/>
    <TimesCloned xmlns="7851d254-ce09-43b6-8d90-072588e7901c" xsi:nil="true"/>
    <PublishTargets xmlns="7851d254-ce09-43b6-8d90-072588e7901c">OfficeOnline,OfficeOnlineVNext</PublishTargets>
    <AcquiredFrom xmlns="7851d254-ce09-43b6-8d90-072588e7901c">Internal MS</AcquiredFrom>
    <AssetStart xmlns="7851d254-ce09-43b6-8d90-072588e7901c">2012-02-01T21:58:00+00:00</AssetStart>
    <FriendlyTitle xmlns="7851d254-ce09-43b6-8d90-072588e7901c" xsi:nil="true"/>
    <Provider xmlns="7851d254-ce09-43b6-8d90-072588e7901c" xsi:nil="true"/>
    <LastHandOff xmlns="7851d254-ce09-43b6-8d90-072588e7901c" xsi:nil="true"/>
    <Manager xmlns="7851d254-ce09-43b6-8d90-072588e7901c" xsi:nil="true"/>
    <UALocRecommendation xmlns="7851d254-ce09-43b6-8d90-072588e7901c">Localize</UALocRecommendation>
    <ArtSampleDocs xmlns="7851d254-ce09-43b6-8d90-072588e7901c" xsi:nil="true"/>
    <UACurrentWords xmlns="7851d254-ce09-43b6-8d90-072588e7901c" xsi:nil="true"/>
    <TPClientViewer xmlns="7851d254-ce09-43b6-8d90-072588e7901c" xsi:nil="true"/>
    <TemplateStatus xmlns="7851d254-ce09-43b6-8d90-072588e7901c">Complete</TemplateStatus>
    <ShowIn xmlns="7851d254-ce09-43b6-8d90-072588e7901c">Show everywhere</ShowIn>
    <CSXHash xmlns="7851d254-ce09-43b6-8d90-072588e7901c" xsi:nil="true"/>
    <Downloads xmlns="7851d254-ce09-43b6-8d90-072588e7901c">0</Downloads>
    <VoteCount xmlns="7851d254-ce09-43b6-8d90-072588e7901c" xsi:nil="true"/>
    <OOCacheId xmlns="7851d254-ce09-43b6-8d90-072588e7901c" xsi:nil="true"/>
    <IsDeleted xmlns="7851d254-ce09-43b6-8d90-072588e7901c">false</IsDeleted>
    <InternalTagsTaxHTField0 xmlns="7851d254-ce09-43b6-8d90-072588e7901c">
      <Terms xmlns="http://schemas.microsoft.com/office/infopath/2007/PartnerControls"/>
    </InternalTagsTaxHTField0>
    <UANotes xmlns="7851d254-ce09-43b6-8d90-072588e7901c">2003 to 2007 conversion</UANotes>
    <AssetExpire xmlns="7851d254-ce09-43b6-8d90-072588e7901c">2035-01-01T08:00:00+00:00</AssetExpire>
    <CSXSubmissionMarket xmlns="7851d254-ce09-43b6-8d90-072588e7901c" xsi:nil="true"/>
    <DSATActionTaken xmlns="7851d254-ce09-43b6-8d90-072588e7901c" xsi:nil="true"/>
    <SubmitterId xmlns="7851d254-ce09-43b6-8d90-072588e7901c" xsi:nil="true"/>
    <EditorialTags xmlns="7851d254-ce09-43b6-8d90-072588e7901c" xsi:nil="true"/>
    <TPExecutable xmlns="7851d254-ce09-43b6-8d90-072588e7901c" xsi:nil="true"/>
    <CSXSubmissionDate xmlns="7851d254-ce09-43b6-8d90-072588e7901c" xsi:nil="true"/>
    <CSXUpdate xmlns="7851d254-ce09-43b6-8d90-072588e7901c">false</CSXUpdate>
    <AssetType xmlns="7851d254-ce09-43b6-8d90-072588e7901c">TP</AssetType>
    <ApprovalLog xmlns="7851d254-ce09-43b6-8d90-072588e7901c" xsi:nil="true"/>
    <BugNumber xmlns="7851d254-ce09-43b6-8d90-072588e7901c" xsi:nil="true"/>
    <OriginAsset xmlns="7851d254-ce09-43b6-8d90-072588e7901c" xsi:nil="true"/>
    <TPComponent xmlns="7851d254-ce09-43b6-8d90-072588e7901c" xsi:nil="true"/>
    <Milestone xmlns="7851d254-ce09-43b6-8d90-072588e7901c" xsi:nil="true"/>
    <RecommendationsModifier xmlns="7851d254-ce09-43b6-8d90-072588e7901c" xsi:nil="true"/>
    <AssetId xmlns="7851d254-ce09-43b6-8d90-072588e7901c">TP102823190</AssetId>
    <PolicheckWords xmlns="7851d254-ce09-43b6-8d90-072588e7901c" xsi:nil="true"/>
    <TPLaunchHelpLink xmlns="7851d254-ce09-43b6-8d90-072588e7901c" xsi:nil="true"/>
    <IntlLocPriority xmlns="7851d254-ce09-43b6-8d90-072588e7901c" xsi:nil="true"/>
    <TPApplication xmlns="7851d254-ce09-43b6-8d90-072588e7901c" xsi:nil="true"/>
    <IntlLangReviewer xmlns="7851d254-ce09-43b6-8d90-072588e7901c" xsi:nil="true"/>
    <HandoffToMSDN xmlns="7851d254-ce09-43b6-8d90-072588e7901c" xsi:nil="true"/>
    <PlannedPubDate xmlns="7851d254-ce09-43b6-8d90-072588e7901c" xsi:nil="true"/>
    <CrawlForDependencies xmlns="7851d254-ce09-43b6-8d90-072588e7901c">false</CrawlForDependencies>
    <LocLastLocAttemptVersionLookup xmlns="7851d254-ce09-43b6-8d90-072588e7901c">822713</LocLastLocAttemptVersionLookup>
    <TrustLevel xmlns="7851d254-ce09-43b6-8d90-072588e7901c">1 Microsoft Managed Content</TrustLevel>
    <CampaignTagsTaxHTField0 xmlns="7851d254-ce09-43b6-8d90-072588e7901c">
      <Terms xmlns="http://schemas.microsoft.com/office/infopath/2007/PartnerControls"/>
    </CampaignTagsTaxHTField0>
    <TPNamespace xmlns="7851d254-ce09-43b6-8d90-072588e7901c" xsi:nil="true"/>
    <TaxCatchAll xmlns="7851d254-ce09-43b6-8d90-072588e7901c"/>
    <IsSearchable xmlns="7851d254-ce09-43b6-8d90-072588e7901c">true</IsSearchable>
    <TemplateTemplateType xmlns="7851d254-ce09-43b6-8d90-072588e7901c">PowerPoint 12 Default</TemplateTemplateType>
    <Markets xmlns="7851d254-ce09-43b6-8d90-072588e7901c"/>
    <IntlLangReview xmlns="7851d254-ce09-43b6-8d90-072588e7901c">false</IntlLangReview>
    <UAProjectedTotalWords xmlns="7851d254-ce09-43b6-8d90-072588e7901c" xsi:nil="true"/>
    <OutputCachingOn xmlns="7851d254-ce09-43b6-8d90-072588e7901c">false</OutputCachingOn>
    <APAuthor xmlns="7851d254-ce09-43b6-8d90-072588e7901c">
      <UserInfo>
        <DisplayName/>
        <AccountId>1928</AccountId>
        <AccountType/>
      </UserInfo>
    </APAuthor>
    <TPCommandLine xmlns="7851d254-ce09-43b6-8d90-072588e7901c" xsi:nil="true"/>
    <LocManualTestRequired xmlns="7851d254-ce09-43b6-8d90-072588e7901c">false</LocManualTestRequired>
    <TPAppVersion xmlns="7851d254-ce09-43b6-8d90-072588e7901c" xsi:nil="true"/>
    <EditorialStatus xmlns="7851d254-ce09-43b6-8d90-072588e7901c" xsi:nil="true"/>
    <LastModifiedDateTime xmlns="7851d254-ce09-43b6-8d90-072588e7901c" xsi:nil="true"/>
    <TPLaunchHelpLinkType xmlns="7851d254-ce09-43b6-8d90-072588e7901c">Template</TPLaunchHelpLinkType>
    <OriginalRelease xmlns="7851d254-ce09-43b6-8d90-072588e7901c">14</OriginalRelease>
    <ScenarioTagsTaxHTField0 xmlns="7851d254-ce09-43b6-8d90-072588e7901c">
      <Terms xmlns="http://schemas.microsoft.com/office/infopath/2007/PartnerControls"/>
    </ScenarioTagsTaxHTField0>
    <LocalizationTagsTaxHTField0 xmlns="7851d254-ce09-43b6-8d90-072588e7901c">
      <Terms xmlns="http://schemas.microsoft.com/office/infopath/2007/PartnerControls"/>
    </LocalizationTagsTaxHTField0>
    <LocMarketGroupTiers2 xmlns="7851d254-ce09-43b6-8d90-072588e790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B888328A8731147A9E2416CA6C7A65B0400DC6FA6ECFB23F54F9F45EE586A6D0A65" ma:contentTypeVersion="56" ma:contentTypeDescription="Create a new document." ma:contentTypeScope="" ma:versionID="c97688fe8962075e95d1f794ee1b82d8">
  <xsd:schema xmlns:xsd="http://www.w3.org/2001/XMLSchema" xmlns:xs="http://www.w3.org/2001/XMLSchema" xmlns:p="http://schemas.microsoft.com/office/2006/metadata/properties" xmlns:ns2="7851d254-ce09-43b6-8d90-072588e7901c" targetNamespace="http://schemas.microsoft.com/office/2006/metadata/properties" ma:root="true" ma:fieldsID="c225bda33905c745071d9d8b7e170627" ns2:_="">
    <xsd:import namespace="7851d254-ce09-43b6-8d90-072588e7901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1d254-ce09-43b6-8d90-072588e7901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9ebba19d-2be4-461d-87e9-c05e5ebbf56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C164E808-44FA-4F5F-91C3-AF5B09309907}" ma:internalName="CSXSubmissionMarket" ma:readOnly="false" ma:showField="MarketName" ma:web="7851d254-ce09-43b6-8d90-072588e7901c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0c66e03a-b58b-4d86-891b-8e445e1562f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AD356C7F-0981-4C41-B229-50D503AAD5E8}" ma:internalName="InProjectListLookup" ma:readOnly="true" ma:showField="InProjectLis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575b5594-eef4-4833-b257-601720e535bd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AD356C7F-0981-4C41-B229-50D503AAD5E8}" ma:internalName="LastCompleteVersionLookup" ma:readOnly="true" ma:showField="LastComplete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AD356C7F-0981-4C41-B229-50D503AAD5E8}" ma:internalName="LastPreviewErrorLookup" ma:readOnly="true" ma:showField="LastPreview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AD356C7F-0981-4C41-B229-50D503AAD5E8}" ma:internalName="LastPreviewResultLookup" ma:readOnly="true" ma:showField="LastPreview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AD356C7F-0981-4C41-B229-50D503AAD5E8}" ma:internalName="LastPreviewAttemptDateLookup" ma:readOnly="true" ma:showField="LastPreview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AD356C7F-0981-4C41-B229-50D503AAD5E8}" ma:internalName="LastPreviewedByLookup" ma:readOnly="true" ma:showField="LastPreview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AD356C7F-0981-4C41-B229-50D503AAD5E8}" ma:internalName="LastPreviewTimeLookup" ma:readOnly="true" ma:showField="LastPreview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AD356C7F-0981-4C41-B229-50D503AAD5E8}" ma:internalName="LastPreviewVersionLookup" ma:readOnly="true" ma:showField="LastPreview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AD356C7F-0981-4C41-B229-50D503AAD5E8}" ma:internalName="LastPublishErrorLookup" ma:readOnly="true" ma:showField="LastPublish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AD356C7F-0981-4C41-B229-50D503AAD5E8}" ma:internalName="LastPublishResultLookup" ma:readOnly="true" ma:showField="LastPublish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AD356C7F-0981-4C41-B229-50D503AAD5E8}" ma:internalName="LastPublishAttemptDateLookup" ma:readOnly="true" ma:showField="LastPublish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AD356C7F-0981-4C41-B229-50D503AAD5E8}" ma:internalName="LastPublishedByLookup" ma:readOnly="true" ma:showField="LastPublish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AD356C7F-0981-4C41-B229-50D503AAD5E8}" ma:internalName="LastPublishTimeLookup" ma:readOnly="true" ma:showField="LastPublish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AD356C7F-0981-4C41-B229-50D503AAD5E8}" ma:internalName="LastPublishVersionLookup" ma:readOnly="true" ma:showField="LastPublish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17F96094-CC23-4712-BE97-DE1DD51648A2}" ma:internalName="LocLastLocAttemptVersionLookup" ma:readOnly="false" ma:showField="LastLocAttemptVersion" ma:web="7851d254-ce09-43b6-8d90-072588e7901c">
      <xsd:simpleType>
        <xsd:restriction base="dms:Lookup"/>
      </xsd:simpleType>
    </xsd:element>
    <xsd:element name="LocLastLocAttemptVersionTypeLookup" ma:index="71" nillable="true" ma:displayName="Loc Last Loc Attempt Version Type" ma:default="" ma:list="{17F96094-CC23-4712-BE97-DE1DD51648A2}" ma:internalName="LocLastLocAttemptVersionTypeLookup" ma:readOnly="true" ma:showField="LastLocAttemptVersionType" ma:web="7851d254-ce09-43b6-8d90-072588e7901c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17F96094-CC23-4712-BE97-DE1DD51648A2}" ma:internalName="LocNewPublishedVersionLookup" ma:readOnly="true" ma:showField="NewPublishedVersion" ma:web="7851d254-ce09-43b6-8d90-072588e7901c">
      <xsd:simpleType>
        <xsd:restriction base="dms:Lookup"/>
      </xsd:simpleType>
    </xsd:element>
    <xsd:element name="LocOverallHandbackStatusLookup" ma:index="75" nillable="true" ma:displayName="Loc Overall Handback Status" ma:default="" ma:list="{17F96094-CC23-4712-BE97-DE1DD51648A2}" ma:internalName="LocOverallHandbackStatusLookup" ma:readOnly="true" ma:showField="OverallHandbackStatus" ma:web="7851d254-ce09-43b6-8d90-072588e7901c">
      <xsd:simpleType>
        <xsd:restriction base="dms:Lookup"/>
      </xsd:simpleType>
    </xsd:element>
    <xsd:element name="LocOverallLocStatusLookup" ma:index="76" nillable="true" ma:displayName="Loc Overall Localize Status" ma:default="" ma:list="{17F96094-CC23-4712-BE97-DE1DD51648A2}" ma:internalName="LocOverallLocStatusLookup" ma:readOnly="true" ma:showField="OverallLocStatus" ma:web="7851d254-ce09-43b6-8d90-072588e7901c">
      <xsd:simpleType>
        <xsd:restriction base="dms:Lookup"/>
      </xsd:simpleType>
    </xsd:element>
    <xsd:element name="LocOverallPreviewStatusLookup" ma:index="77" nillable="true" ma:displayName="Loc Overall Preview Status" ma:default="" ma:list="{17F96094-CC23-4712-BE97-DE1DD51648A2}" ma:internalName="LocOverallPreviewStatusLookup" ma:readOnly="true" ma:showField="OverallPreviewStatus" ma:web="7851d254-ce09-43b6-8d90-072588e7901c">
      <xsd:simpleType>
        <xsd:restriction base="dms:Lookup"/>
      </xsd:simpleType>
    </xsd:element>
    <xsd:element name="LocOverallPublishStatusLookup" ma:index="78" nillable="true" ma:displayName="Loc Overall Publish Status" ma:default="" ma:list="{17F96094-CC23-4712-BE97-DE1DD51648A2}" ma:internalName="LocOverallPublishStatusLookup" ma:readOnly="true" ma:showField="OverallPublishStatus" ma:web="7851d254-ce09-43b6-8d90-072588e7901c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17F96094-CC23-4712-BE97-DE1DD51648A2}" ma:internalName="LocProcessedForHandoffsLookup" ma:readOnly="true" ma:showField="ProcessedForHandoffs" ma:web="7851d254-ce09-43b6-8d90-072588e7901c">
      <xsd:simpleType>
        <xsd:restriction base="dms:Lookup"/>
      </xsd:simpleType>
    </xsd:element>
    <xsd:element name="LocProcessedForMarketsLookup" ma:index="81" nillable="true" ma:displayName="Loc Processed For Markets" ma:default="" ma:list="{17F96094-CC23-4712-BE97-DE1DD51648A2}" ma:internalName="LocProcessedForMarketsLookup" ma:readOnly="true" ma:showField="ProcessedForMarkets" ma:web="7851d254-ce09-43b6-8d90-072588e7901c">
      <xsd:simpleType>
        <xsd:restriction base="dms:Lookup"/>
      </xsd:simpleType>
    </xsd:element>
    <xsd:element name="LocPublishedDependentAssetsLookup" ma:index="82" nillable="true" ma:displayName="Loc Published Dependent Assets" ma:default="" ma:list="{17F96094-CC23-4712-BE97-DE1DD51648A2}" ma:internalName="LocPublishedDependentAssetsLookup" ma:readOnly="true" ma:showField="PublishedDependentAssets" ma:web="7851d254-ce09-43b6-8d90-072588e7901c">
      <xsd:simpleType>
        <xsd:restriction base="dms:Lookup"/>
      </xsd:simpleType>
    </xsd:element>
    <xsd:element name="LocPublishedLinkedAssetsLookup" ma:index="83" nillable="true" ma:displayName="Loc Published Linked Assets" ma:default="" ma:list="{17F96094-CC23-4712-BE97-DE1DD51648A2}" ma:internalName="LocPublishedLinkedAssetsLookup" ma:readOnly="true" ma:showField="PublishedLinkedAssets" ma:web="7851d254-ce09-43b6-8d90-072588e7901c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b1ddce1b-f703-4c9f-819c-e88ccecfe8e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C164E808-44FA-4F5F-91C3-AF5B09309907}" ma:internalName="Markets" ma:readOnly="false" ma:showField="MarketNa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AD356C7F-0981-4C41-B229-50D503AAD5E8}" ma:internalName="NumOfRatingsLookup" ma:readOnly="true" ma:showField="NumOfRating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AD356C7F-0981-4C41-B229-50D503AAD5E8}" ma:internalName="PublishStatusLookup" ma:readOnly="false" ma:showField="PublishStatu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3f195d06-aec0-4d35-9b7e-8061da1a138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73ff1703-6c3c-47c1-ae53-2bc507bafe3b}" ma:internalName="TaxCatchAll" ma:showField="CatchAllData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73ff1703-6c3c-47c1-ae53-2bc507bafe3b}" ma:internalName="TaxCatchAllLabel" ma:readOnly="true" ma:showField="CatchAllDataLabel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7D9457-179D-43A0-B220-D6199426D5F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7851d254-ce09-43b6-8d90-072588e7901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898C01-24D6-425C-ABA2-9D4B2541E1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31CDD-EF46-4AFC-841C-205718B11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1d254-ce09-43b6-8d90-072588e79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 corso di formazione per Outlook 2007 Gestire la cassetta postale II Opzioni per l'archiviazione</Template>
  <TotalTime>1314</TotalTime>
  <Words>820</Words>
  <Application>Microsoft Office PowerPoint</Application>
  <PresentationFormat>Presentazione su schermo (4:3)</PresentationFormat>
  <Paragraphs>166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Arial</vt:lpstr>
      <vt:lpstr>Wingdings</vt:lpstr>
      <vt:lpstr>1_Default Design</vt:lpstr>
      <vt:lpstr>IL PANORAMA AGEVOLATIVO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PANORAMA AGEVOLATIVO</dc:title>
  <dc:subject/>
  <dc:creator>Veneto World</dc:creator>
  <cp:keywords/>
  <dc:description/>
  <cp:lastModifiedBy>Veneto World</cp:lastModifiedBy>
  <cp:revision>43</cp:revision>
  <cp:lastPrinted>2020-01-08T16:04:20Z</cp:lastPrinted>
  <dcterms:created xsi:type="dcterms:W3CDTF">2019-12-30T15:32:58Z</dcterms:created>
  <dcterms:modified xsi:type="dcterms:W3CDTF">2020-01-10T13:03:12Z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TC102451861040</vt:lpwstr>
  </property>
  <property fmtid="{D5CDD505-2E9C-101B-9397-08002B2CF9AE}" pid="3" name="InternalTags">
    <vt:lpwstr/>
  </property>
  <property fmtid="{D5CDD505-2E9C-101B-9397-08002B2CF9AE}" pid="4" name="ContentTypeId">
    <vt:lpwstr>0x010100FB888328A8731147A9E2416CA6C7A65B0400DC6FA6ECFB23F54F9F45EE586A6D0A65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8255500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