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81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7"/>
    <p:restoredTop sz="94521"/>
  </p:normalViewPr>
  <p:slideViewPr>
    <p:cSldViewPr snapToGrid="0" snapToObjects="1">
      <p:cViewPr varScale="1">
        <p:scale>
          <a:sx n="85" d="100"/>
          <a:sy n="85" d="100"/>
        </p:scale>
        <p:origin x="17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48B0A9-81F2-574D-9CF6-D5739DFF3A9E}" type="datetimeFigureOut">
              <a:rPr lang="it-IT" smtClean="0"/>
              <a:t>09/01/20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FDD91CB-7648-F84A-8271-F785AE1D5EC7}" type="slidenum">
              <a:rPr lang="it-IT" smtClean="0"/>
              <a:t>‹N›</a:t>
            </a:fld>
            <a:endParaRPr lang="it-IT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581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B0A9-81F2-574D-9CF6-D5739DFF3A9E}" type="datetimeFigureOut">
              <a:rPr lang="it-IT" smtClean="0"/>
              <a:t>09/01/20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91CB-7648-F84A-8271-F785AE1D5E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6755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B0A9-81F2-574D-9CF6-D5739DFF3A9E}" type="datetimeFigureOut">
              <a:rPr lang="it-IT" smtClean="0"/>
              <a:t>09/01/20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91CB-7648-F84A-8271-F785AE1D5E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106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B0A9-81F2-574D-9CF6-D5739DFF3A9E}" type="datetimeFigureOut">
              <a:rPr lang="it-IT" smtClean="0"/>
              <a:t>09/01/20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91CB-7648-F84A-8271-F785AE1D5E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631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148B0A9-81F2-574D-9CF6-D5739DFF3A9E}" type="datetimeFigureOut">
              <a:rPr lang="it-IT" smtClean="0"/>
              <a:t>09/01/20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FDD91CB-7648-F84A-8271-F785AE1D5EC7}" type="slidenum">
              <a:rPr lang="it-IT" smtClean="0"/>
              <a:t>‹N›</a:t>
            </a:fld>
            <a:endParaRPr lang="it-IT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22047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B0A9-81F2-574D-9CF6-D5739DFF3A9E}" type="datetimeFigureOut">
              <a:rPr lang="it-IT" smtClean="0"/>
              <a:t>09/01/20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91CB-7648-F84A-8271-F785AE1D5E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47724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B0A9-81F2-574D-9CF6-D5739DFF3A9E}" type="datetimeFigureOut">
              <a:rPr lang="it-IT" smtClean="0"/>
              <a:t>09/01/20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91CB-7648-F84A-8271-F785AE1D5E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6980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B0A9-81F2-574D-9CF6-D5739DFF3A9E}" type="datetimeFigureOut">
              <a:rPr lang="it-IT" smtClean="0"/>
              <a:t>09/01/20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91CB-7648-F84A-8271-F785AE1D5E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501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B0A9-81F2-574D-9CF6-D5739DFF3A9E}" type="datetimeFigureOut">
              <a:rPr lang="it-IT" smtClean="0"/>
              <a:t>09/01/20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91CB-7648-F84A-8271-F785AE1D5E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1139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148B0A9-81F2-574D-9CF6-D5739DFF3A9E}" type="datetimeFigureOut">
              <a:rPr lang="it-IT" smtClean="0"/>
              <a:t>09/01/20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FDD91CB-7648-F84A-8271-F785AE1D5EC7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169787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148B0A9-81F2-574D-9CF6-D5739DFF3A9E}" type="datetimeFigureOut">
              <a:rPr lang="it-IT" smtClean="0"/>
              <a:t>09/01/20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FDD91CB-7648-F84A-8271-F785AE1D5E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636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148B0A9-81F2-574D-9CF6-D5739DFF3A9E}" type="datetimeFigureOut">
              <a:rPr lang="it-IT" smtClean="0"/>
              <a:t>09/01/20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FDD91CB-7648-F84A-8271-F785AE1D5EC7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23359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82" r:id="rId1"/>
    <p:sldLayoutId id="2147484583" r:id="rId2"/>
    <p:sldLayoutId id="2147484584" r:id="rId3"/>
    <p:sldLayoutId id="2147484585" r:id="rId4"/>
    <p:sldLayoutId id="2147484586" r:id="rId5"/>
    <p:sldLayoutId id="2147484587" r:id="rId6"/>
    <p:sldLayoutId id="2147484588" r:id="rId7"/>
    <p:sldLayoutId id="2147484589" r:id="rId8"/>
    <p:sldLayoutId id="2147484590" r:id="rId9"/>
    <p:sldLayoutId id="2147484591" r:id="rId10"/>
    <p:sldLayoutId id="21474845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francesca.dona@studiobertolissi.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AB4FFECA-0832-4FE3-B587-054A0F2D8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olo 7">
            <a:extLst>
              <a:ext uri="{FF2B5EF4-FFF2-40B4-BE49-F238E27FC236}">
                <a16:creationId xmlns:a16="http://schemas.microsoft.com/office/drawing/2014/main" id="{31CD44AC-4A82-E84B-8F33-DFEB34C2A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514" y="870857"/>
            <a:ext cx="10435772" cy="2670629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it-IT" sz="6000" b="1" cap="none" spc="800" dirty="0">
                <a:solidFill>
                  <a:schemeClr val="tx2"/>
                </a:solidFill>
                <a:latin typeface="Garamond" panose="02020404030301010803" pitchFamily="18" charset="0"/>
              </a:rPr>
              <a:t>I compiti</a:t>
            </a:r>
            <a:br>
              <a:rPr lang="it-IT" sz="6000" b="1" cap="none" spc="800" dirty="0">
                <a:solidFill>
                  <a:schemeClr val="tx2"/>
                </a:solidFill>
                <a:latin typeface="Garamond" panose="02020404030301010803" pitchFamily="18" charset="0"/>
              </a:rPr>
            </a:br>
            <a:r>
              <a:rPr lang="it-IT" sz="6000" b="1" cap="none" spc="800" dirty="0">
                <a:solidFill>
                  <a:schemeClr val="tx2"/>
                </a:solidFill>
                <a:latin typeface="Garamond" panose="02020404030301010803" pitchFamily="18" charset="0"/>
              </a:rPr>
              <a:t>del Comune</a:t>
            </a:r>
            <a:br>
              <a:rPr lang="it-IT" sz="6000" b="1" cap="none" spc="800" dirty="0">
                <a:solidFill>
                  <a:schemeClr val="tx2"/>
                </a:solidFill>
                <a:latin typeface="Garamond" panose="02020404030301010803" pitchFamily="18" charset="0"/>
              </a:rPr>
            </a:br>
            <a:r>
              <a:rPr lang="it-IT" sz="6000" b="1" cap="none" spc="800" dirty="0">
                <a:solidFill>
                  <a:schemeClr val="tx2"/>
                </a:solidFill>
                <a:latin typeface="Garamond" panose="02020404030301010803" pitchFamily="18" charset="0"/>
              </a:rPr>
              <a:t>e il ruolo dei cittadini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65858E6-5C0F-4AAE-A1AC-29BA07FFE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070707"/>
            <a:ext cx="12192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309ED9E-B669-6642-9E76-0BC8ECD624B1}"/>
              </a:ext>
            </a:extLst>
          </p:cNvPr>
          <p:cNvSpPr txBox="1"/>
          <p:nvPr/>
        </p:nvSpPr>
        <p:spPr>
          <a:xfrm>
            <a:off x="1452292" y="5420219"/>
            <a:ext cx="9287414" cy="8798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spcBef>
                <a:spcPts val="700"/>
              </a:spcBef>
              <a:buClr>
                <a:schemeClr val="tx2"/>
              </a:buClr>
            </a:pPr>
            <a:r>
              <a:rPr lang="it-IT" sz="2400" b="1" i="1" cap="all" spc="400">
                <a:solidFill>
                  <a:srgbClr val="2A1A00"/>
                </a:solidFill>
                <a:latin typeface="Garamond" panose="02020404030301010803" pitchFamily="18" charset="0"/>
              </a:rPr>
              <a:t>Come dialogare con le istituzioni</a:t>
            </a:r>
            <a:r>
              <a:rPr lang="it-IT" sz="2400" b="1" cap="all" spc="400">
                <a:solidFill>
                  <a:srgbClr val="2A1A00"/>
                </a:solidFill>
                <a:latin typeface="Garamond" panose="02020404030301010803" pitchFamily="18" charset="0"/>
              </a:rPr>
              <a:t>?</a:t>
            </a:r>
            <a:endParaRPr lang="it-IT" sz="2400" b="1" cap="all" spc="400" dirty="0">
              <a:solidFill>
                <a:srgbClr val="2A1A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88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6">
            <a:extLst>
              <a:ext uri="{FF2B5EF4-FFF2-40B4-BE49-F238E27FC236}">
                <a16:creationId xmlns:a16="http://schemas.microsoft.com/office/drawing/2014/main" id="{1DF61F47-37EC-408A-BDC8-E491FB5E5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68157995-9098-42A2-8E36-8BA9015D7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8" name="Rectangle 11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5197998-AA2F-C94A-821F-68D15470E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7943" y="1161505"/>
            <a:ext cx="3052947" cy="255547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it-IT" sz="3600" b="1" spc="200" dirty="0">
                <a:latin typeface="Garamond" panose="02020404030301010803" pitchFamily="18" charset="0"/>
              </a:rPr>
              <a:t>Organi dell’ente comunale</a:t>
            </a:r>
            <a:endParaRPr lang="it-IT" sz="3600" spc="200" dirty="0">
              <a:latin typeface="Garamond" panose="02020404030301010803" pitchFamily="18" charset="0"/>
            </a:endParaRPr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A800AF-3B3D-9347-9402-46F787B0E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6889" y="365859"/>
            <a:ext cx="6095101" cy="50552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/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  <a:p>
            <a:pPr indent="-228600" algn="l">
              <a:buFontTx/>
              <a:buChar char="-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  <a:p>
            <a:pPr marL="0" indent="-228600" algn="l">
              <a:buNone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  <a:p>
            <a:pPr marL="0" indent="-228600" algn="l">
              <a:buNone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D7A8118-FC08-7943-85FB-76615156B75B}"/>
              </a:ext>
            </a:extLst>
          </p:cNvPr>
          <p:cNvSpPr txBox="1"/>
          <p:nvPr/>
        </p:nvSpPr>
        <p:spPr>
          <a:xfrm>
            <a:off x="5367646" y="365859"/>
            <a:ext cx="5354869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latin typeface="Garamond" panose="02020404030301010803" pitchFamily="18" charset="0"/>
              </a:rPr>
              <a:t>Gli organi del Comune:</a:t>
            </a:r>
          </a:p>
          <a:p>
            <a:endParaRPr lang="it-IT" sz="2800" b="1" dirty="0">
              <a:latin typeface="Garamond" panose="02020404030301010803" pitchFamily="18" charset="0"/>
            </a:endParaRPr>
          </a:p>
          <a:p>
            <a:r>
              <a:rPr lang="it-IT" sz="3600" b="1" dirty="0">
                <a:latin typeface="Garamond" panose="02020404030301010803" pitchFamily="18" charset="0"/>
              </a:rPr>
              <a:t>1) Consiglio Comunale: </a:t>
            </a:r>
            <a:r>
              <a:rPr lang="it-IT" sz="2000" b="1" dirty="0">
                <a:latin typeface="Garamond" panose="02020404030301010803" pitchFamily="18" charset="0"/>
              </a:rPr>
              <a:t>organo di indirizzo e di controllo politico-amministrativo.</a:t>
            </a:r>
          </a:p>
          <a:p>
            <a:endParaRPr lang="it-IT" sz="2800" b="1" dirty="0">
              <a:latin typeface="Garamond" panose="02020404030301010803" pitchFamily="18" charset="0"/>
            </a:endParaRPr>
          </a:p>
          <a:p>
            <a:r>
              <a:rPr lang="it-IT" sz="3600" b="1" dirty="0">
                <a:latin typeface="Garamond" panose="02020404030301010803" pitchFamily="18" charset="0"/>
              </a:rPr>
              <a:t>2) Giunta Comunale:</a:t>
            </a:r>
          </a:p>
          <a:p>
            <a:r>
              <a:rPr lang="it-IT" altLang="it-IT" sz="2000" b="1" dirty="0">
                <a:latin typeface="Garamond" panose="02020404030301010803" pitchFamily="18" charset="0"/>
              </a:rPr>
              <a:t>competenza generale per tutte le “funzioni degli organi di governo” non attribuite al Consiglio o al Sindaco.</a:t>
            </a:r>
          </a:p>
          <a:p>
            <a:endParaRPr lang="it-IT" sz="2000" b="1" dirty="0">
              <a:latin typeface="Garamond" panose="02020404030301010803" pitchFamily="18" charset="0"/>
            </a:endParaRPr>
          </a:p>
          <a:p>
            <a:r>
              <a:rPr lang="it-IT" sz="3600" b="1" dirty="0">
                <a:latin typeface="Garamond" panose="02020404030301010803" pitchFamily="18" charset="0"/>
              </a:rPr>
              <a:t>3) Sindaco:</a:t>
            </a:r>
          </a:p>
          <a:p>
            <a:r>
              <a:rPr lang="it-IT" sz="2000" b="1" dirty="0">
                <a:latin typeface="Garamond" panose="02020404030301010803" pitchFamily="18" charset="0"/>
              </a:rPr>
              <a:t>rappresentanza dell’Ente comunale e Ufficiale di Governo.</a:t>
            </a:r>
          </a:p>
          <a:p>
            <a:r>
              <a:rPr lang="it-IT" sz="2000" b="1" dirty="0">
                <a:latin typeface="Garamond" panose="02020404030301010803" pitchFamily="18" charset="0"/>
              </a:rPr>
              <a:t>(Distinzione fra funzioni proprie e funzioni delegate dei Comuni)</a:t>
            </a:r>
          </a:p>
          <a:p>
            <a:endParaRPr lang="it-IT" sz="3600" b="1" dirty="0">
              <a:latin typeface="Garamond" panose="02020404030301010803" pitchFamily="18" charset="0"/>
            </a:endParaRPr>
          </a:p>
          <a:p>
            <a:endParaRPr lang="it-IT" sz="3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209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6">
            <a:extLst>
              <a:ext uri="{FF2B5EF4-FFF2-40B4-BE49-F238E27FC236}">
                <a16:creationId xmlns:a16="http://schemas.microsoft.com/office/drawing/2014/main" id="{1DF61F47-37EC-408A-BDC8-E491FB5E5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68157995-9098-42A2-8E36-8BA9015D7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8" name="Rectangle 11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5197998-AA2F-C94A-821F-68D15470E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7943" y="1161505"/>
            <a:ext cx="3052947" cy="255547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it-IT" sz="3600" b="1" spc="200" dirty="0">
                <a:latin typeface="Garamond" panose="02020404030301010803" pitchFamily="18" charset="0"/>
              </a:rPr>
              <a:t>funzioni dell’ente comunale</a:t>
            </a:r>
            <a:br>
              <a:rPr lang="it-IT" sz="3600" b="1" spc="200" dirty="0">
                <a:latin typeface="Garamond" panose="02020404030301010803" pitchFamily="18" charset="0"/>
              </a:rPr>
            </a:br>
            <a:br>
              <a:rPr lang="it-IT" sz="3600" spc="200" dirty="0">
                <a:latin typeface="Garamond" panose="02020404030301010803" pitchFamily="18" charset="0"/>
              </a:rPr>
            </a:br>
            <a:endParaRPr lang="it-IT" sz="3600" spc="200" dirty="0">
              <a:latin typeface="Garamond" panose="02020404030301010803" pitchFamily="18" charset="0"/>
            </a:endParaRPr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A800AF-3B3D-9347-9402-46F787B0E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7636" y="166254"/>
            <a:ext cx="6795746" cy="6858000"/>
          </a:xfr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indent="-228600" algn="l">
              <a:buNone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  <a:p>
            <a:pPr marL="0" indent="-228600" algn="l">
              <a:buNone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  <a:p>
            <a:pPr marL="0" indent="-228600" algn="l">
              <a:buNone/>
            </a:pPr>
            <a:r>
              <a:rPr lang="it-IT" sz="2600" dirty="0">
                <a:solidFill>
                  <a:schemeClr val="tx1"/>
                </a:solidFill>
                <a:latin typeface="Garamond" panose="02020404030301010803" pitchFamily="18" charset="0"/>
              </a:rPr>
              <a:t>Principali compiti:</a:t>
            </a:r>
          </a:p>
          <a:p>
            <a:pPr indent="-228600" algn="l">
              <a:buFontTx/>
              <a:buChar char="-"/>
            </a:pPr>
            <a:r>
              <a:rPr lang="it-IT" sz="2600" dirty="0">
                <a:solidFill>
                  <a:schemeClr val="tx1"/>
                </a:solidFill>
                <a:latin typeface="Garamond" panose="02020404030301010803" pitchFamily="18" charset="0"/>
              </a:rPr>
              <a:t>Organizzazione generale dell’amministrazione;</a:t>
            </a:r>
          </a:p>
          <a:p>
            <a:pPr indent="-228600" algn="l">
              <a:buFontTx/>
              <a:buChar char="-"/>
            </a:pPr>
            <a:r>
              <a:rPr lang="it-IT" sz="2600" dirty="0">
                <a:solidFill>
                  <a:schemeClr val="tx1"/>
                </a:solidFill>
                <a:latin typeface="Garamond" panose="02020404030301010803" pitchFamily="18" charset="0"/>
              </a:rPr>
              <a:t>Organizzazione dei servizi pubblici;</a:t>
            </a:r>
          </a:p>
          <a:p>
            <a:pPr indent="-228600" algn="l">
              <a:buFontTx/>
              <a:buChar char="-"/>
            </a:pPr>
            <a:r>
              <a:rPr lang="it-IT" sz="2600" dirty="0">
                <a:solidFill>
                  <a:schemeClr val="tx1"/>
                </a:solidFill>
                <a:latin typeface="Garamond" panose="02020404030301010803" pitchFamily="18" charset="0"/>
              </a:rPr>
              <a:t>Catasto;</a:t>
            </a:r>
          </a:p>
          <a:p>
            <a:pPr indent="-228600" algn="l">
              <a:buFontTx/>
              <a:buChar char="-"/>
            </a:pPr>
            <a:r>
              <a:rPr lang="it-IT" sz="2600" dirty="0">
                <a:solidFill>
                  <a:schemeClr val="tx1"/>
                </a:solidFill>
                <a:latin typeface="Garamond" panose="02020404030301010803" pitchFamily="18" charset="0"/>
              </a:rPr>
              <a:t>Pianificazione urbanistica;</a:t>
            </a:r>
          </a:p>
          <a:p>
            <a:pPr indent="-228600" algn="l">
              <a:buFontTx/>
              <a:buChar char="-"/>
            </a:pPr>
            <a:r>
              <a:rPr lang="it-IT" sz="2600" dirty="0">
                <a:solidFill>
                  <a:schemeClr val="tx1"/>
                </a:solidFill>
                <a:latin typeface="Garamond" panose="02020404030301010803" pitchFamily="18" charset="0"/>
              </a:rPr>
              <a:t>Protezione civile;</a:t>
            </a:r>
          </a:p>
          <a:p>
            <a:pPr indent="-228600" algn="l">
              <a:buFontTx/>
              <a:buChar char="-"/>
            </a:pPr>
            <a:r>
              <a:rPr lang="it-IT" sz="2600" dirty="0">
                <a:solidFill>
                  <a:schemeClr val="tx1"/>
                </a:solidFill>
                <a:latin typeface="Garamond" panose="02020404030301010803" pitchFamily="18" charset="0"/>
              </a:rPr>
              <a:t>Attività produttive;</a:t>
            </a:r>
          </a:p>
          <a:p>
            <a:pPr indent="-228600" algn="l">
              <a:buFontTx/>
              <a:buChar char="-"/>
            </a:pPr>
            <a:r>
              <a:rPr lang="it-IT" sz="2600" dirty="0">
                <a:solidFill>
                  <a:schemeClr val="tx1"/>
                </a:solidFill>
                <a:latin typeface="Garamond" panose="02020404030301010803" pitchFamily="18" charset="0"/>
              </a:rPr>
              <a:t>Edilizia;</a:t>
            </a:r>
          </a:p>
          <a:p>
            <a:pPr indent="-228600" algn="l">
              <a:buFontTx/>
              <a:buChar char="-"/>
            </a:pPr>
            <a:r>
              <a:rPr lang="it-IT" sz="2600" dirty="0">
                <a:solidFill>
                  <a:schemeClr val="tx1"/>
                </a:solidFill>
                <a:latin typeface="Garamond" panose="02020404030301010803" pitchFamily="18" charset="0"/>
              </a:rPr>
              <a:t>Servizi di raccolta e smaltimento rifiuti;</a:t>
            </a:r>
          </a:p>
          <a:p>
            <a:pPr indent="-228600" algn="l">
              <a:buFontTx/>
              <a:buChar char="-"/>
            </a:pPr>
            <a:r>
              <a:rPr lang="it-IT" sz="2600" dirty="0">
                <a:solidFill>
                  <a:schemeClr val="tx1"/>
                </a:solidFill>
                <a:latin typeface="Garamond" panose="02020404030301010803" pitchFamily="18" charset="0"/>
              </a:rPr>
              <a:t>Servizi sociali;</a:t>
            </a:r>
          </a:p>
          <a:p>
            <a:pPr indent="-228600" algn="l">
              <a:buFontTx/>
              <a:buChar char="-"/>
            </a:pPr>
            <a:r>
              <a:rPr lang="it-IT" sz="2600" dirty="0">
                <a:solidFill>
                  <a:schemeClr val="tx1"/>
                </a:solidFill>
                <a:latin typeface="Garamond" panose="02020404030301010803" pitchFamily="18" charset="0"/>
              </a:rPr>
              <a:t>Edilizia scolastica;</a:t>
            </a:r>
          </a:p>
          <a:p>
            <a:pPr indent="-228600" algn="l">
              <a:buFontTx/>
              <a:buChar char="-"/>
            </a:pPr>
            <a:r>
              <a:rPr lang="it-IT" sz="2600" dirty="0">
                <a:solidFill>
                  <a:schemeClr val="tx1"/>
                </a:solidFill>
                <a:latin typeface="Garamond" panose="02020404030301010803" pitchFamily="18" charset="0"/>
              </a:rPr>
              <a:t>Polizia municipale e amministrativa;</a:t>
            </a:r>
          </a:p>
          <a:p>
            <a:pPr indent="-228600" algn="l">
              <a:buFontTx/>
              <a:buChar char="-"/>
            </a:pPr>
            <a:r>
              <a:rPr lang="it-IT" sz="2600" dirty="0">
                <a:solidFill>
                  <a:schemeClr val="tx1"/>
                </a:solidFill>
                <a:latin typeface="Garamond" panose="02020404030301010803" pitchFamily="18" charset="0"/>
              </a:rPr>
              <a:t>Tenuta dei registri di stato civile/anagrafe;</a:t>
            </a:r>
          </a:p>
          <a:p>
            <a:pPr indent="-228600" algn="l">
              <a:buFontTx/>
              <a:buChar char="-"/>
            </a:pPr>
            <a:r>
              <a:rPr lang="it-IT" sz="2600" dirty="0">
                <a:solidFill>
                  <a:schemeClr val="tx1"/>
                </a:solidFill>
                <a:latin typeface="Garamond" panose="02020404030301010803" pitchFamily="18" charset="0"/>
              </a:rPr>
              <a:t>Servizi in materia statistica;</a:t>
            </a:r>
          </a:p>
          <a:p>
            <a:pPr indent="-228600" algn="l">
              <a:buFontTx/>
              <a:buChar char="-"/>
            </a:pPr>
            <a:r>
              <a:rPr lang="it-IT" sz="2600" dirty="0">
                <a:solidFill>
                  <a:schemeClr val="tx1"/>
                </a:solidFill>
                <a:latin typeface="Garamond" panose="02020404030301010803" pitchFamily="18" charset="0"/>
              </a:rPr>
              <a:t>Servizi elettorali;</a:t>
            </a:r>
          </a:p>
          <a:p>
            <a:pPr indent="-228600" algn="l">
              <a:buFontTx/>
              <a:buChar char="-"/>
            </a:pPr>
            <a:r>
              <a:rPr lang="it-IT" sz="2600" dirty="0">
                <a:solidFill>
                  <a:schemeClr val="tx1"/>
                </a:solidFill>
                <a:latin typeface="Garamond" panose="02020404030301010803" pitchFamily="18" charset="0"/>
              </a:rPr>
              <a:t>Ordine pubblico e pubblica sicurezza;</a:t>
            </a:r>
          </a:p>
          <a:p>
            <a:pPr algn="l"/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  <a:p>
            <a:pPr indent="-228600" algn="l">
              <a:buFontTx/>
              <a:buChar char="-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  <a:p>
            <a:pPr marL="0" indent="-228600" algn="l">
              <a:buNone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  <a:p>
            <a:pPr marL="0" indent="-228600" algn="l">
              <a:buNone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78B76F1-F7AE-8C44-B053-82874EDB9EE5}"/>
              </a:ext>
            </a:extLst>
          </p:cNvPr>
          <p:cNvSpPr txBox="1"/>
          <p:nvPr/>
        </p:nvSpPr>
        <p:spPr>
          <a:xfrm>
            <a:off x="885825" y="4104308"/>
            <a:ext cx="3052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Garamond" panose="02020404030301010803" pitchFamily="18" charset="0"/>
              </a:rPr>
              <a:t>Le fonti:</a:t>
            </a:r>
          </a:p>
          <a:p>
            <a:r>
              <a:rPr lang="it-IT" sz="2000" dirty="0">
                <a:latin typeface="Garamond" panose="02020404030301010803" pitchFamily="18" charset="0"/>
              </a:rPr>
              <a:t>Titolo V della Costituzione</a:t>
            </a:r>
          </a:p>
          <a:p>
            <a:r>
              <a:rPr lang="it-IT" sz="2000" dirty="0">
                <a:latin typeface="Garamond" panose="02020404030301010803" pitchFamily="18" charset="0"/>
              </a:rPr>
              <a:t>D.lgs. n.  267/2000 (TUEL)</a:t>
            </a:r>
          </a:p>
        </p:txBody>
      </p:sp>
    </p:spTree>
    <p:extLst>
      <p:ext uri="{BB962C8B-B14F-4D97-AF65-F5344CB8AC3E}">
        <p14:creationId xmlns:p14="http://schemas.microsoft.com/office/powerpoint/2010/main" val="2267012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9AC30C5-9337-444B-A5EE-D05FF7DE1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5150" y="560289"/>
            <a:ext cx="8656819" cy="96305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3600" b="1" cap="none" dirty="0" err="1">
                <a:solidFill>
                  <a:schemeClr val="tx1"/>
                </a:solidFill>
                <a:latin typeface="Garamond" panose="02020404030301010803" pitchFamily="18" charset="0"/>
              </a:rPr>
              <a:t>L’azione</a:t>
            </a:r>
            <a:r>
              <a:rPr lang="en-US" sz="3600" b="1" cap="none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600" b="1" cap="none" dirty="0" err="1">
                <a:solidFill>
                  <a:schemeClr val="tx1"/>
                </a:solidFill>
                <a:latin typeface="Garamond" panose="02020404030301010803" pitchFamily="18" charset="0"/>
              </a:rPr>
              <a:t>amministrativa</a:t>
            </a:r>
            <a:r>
              <a:rPr lang="en-US" sz="3600" b="1" cap="none" dirty="0">
                <a:solidFill>
                  <a:schemeClr val="tx1"/>
                </a:solidFill>
                <a:latin typeface="Garamond" panose="02020404030301010803" pitchFamily="18" charset="0"/>
              </a:rPr>
              <a:t> del </a:t>
            </a:r>
            <a:r>
              <a:rPr lang="en-US" sz="3600" b="1" cap="none" dirty="0" err="1">
                <a:solidFill>
                  <a:schemeClr val="tx1"/>
                </a:solidFill>
                <a:latin typeface="Garamond" panose="02020404030301010803" pitchFamily="18" charset="0"/>
              </a:rPr>
              <a:t>Comune</a:t>
            </a:r>
            <a:br>
              <a:rPr lang="en-US" sz="3600" b="1" cap="none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sz="3600" b="1" cap="none" dirty="0" err="1">
                <a:solidFill>
                  <a:schemeClr val="tx1"/>
                </a:solidFill>
                <a:latin typeface="Garamond" panose="02020404030301010803" pitchFamily="18" charset="0"/>
              </a:rPr>
              <a:t>nel</a:t>
            </a:r>
            <a:r>
              <a:rPr lang="en-US" sz="3600" b="1" cap="none" dirty="0">
                <a:solidFill>
                  <a:schemeClr val="tx1"/>
                </a:solidFill>
                <a:latin typeface="Garamond" panose="02020404030301010803" pitchFamily="18" charset="0"/>
              </a:rPr>
              <a:t> rispetto </a:t>
            </a:r>
            <a:r>
              <a:rPr lang="en-US" sz="3600" b="1" cap="none" dirty="0" err="1">
                <a:solidFill>
                  <a:schemeClr val="tx1"/>
                </a:solidFill>
                <a:latin typeface="Garamond" panose="02020404030301010803" pitchFamily="18" charset="0"/>
              </a:rPr>
              <a:t>della</a:t>
            </a:r>
            <a:r>
              <a:rPr lang="en-US" sz="3600" b="1" cap="none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600" b="1" cap="none" dirty="0" err="1">
                <a:solidFill>
                  <a:schemeClr val="tx1"/>
                </a:solidFill>
                <a:latin typeface="Garamond" panose="02020404030301010803" pitchFamily="18" charset="0"/>
              </a:rPr>
              <a:t>legge</a:t>
            </a:r>
            <a:r>
              <a:rPr lang="en-US" sz="3600" b="1" cap="none" dirty="0">
                <a:solidFill>
                  <a:schemeClr val="tx1"/>
                </a:solidFill>
                <a:latin typeface="Garamond" panose="02020404030301010803" pitchFamily="18" charset="0"/>
              </a:rPr>
              <a:t> n. 241/1990</a:t>
            </a:r>
            <a:br>
              <a:rPr lang="en-US" sz="3100" b="1" cap="none" dirty="0">
                <a:latin typeface="Garamond" panose="02020404030301010803" pitchFamily="18" charset="0"/>
              </a:rPr>
            </a:br>
            <a:r>
              <a:rPr lang="en-US" sz="3100" b="1" cap="none" dirty="0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CasellaDiTesto 3">
            <a:extLst>
              <a:ext uri="{FF2B5EF4-FFF2-40B4-BE49-F238E27FC236}">
                <a16:creationId xmlns:a16="http://schemas.microsoft.com/office/drawing/2014/main" id="{5F84AF32-FD40-7242-870E-1AE705CBCEC1}"/>
              </a:ext>
            </a:extLst>
          </p:cNvPr>
          <p:cNvSpPr txBox="1"/>
          <p:nvPr/>
        </p:nvSpPr>
        <p:spPr>
          <a:xfrm>
            <a:off x="2657813" y="1334123"/>
            <a:ext cx="9151494" cy="536647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indent="-228600" algn="ctr" defTabSz="914400">
              <a:spcBef>
                <a:spcPts val="700"/>
              </a:spcBef>
              <a:buClr>
                <a:schemeClr val="tx2"/>
              </a:buClr>
            </a:pPr>
            <a:r>
              <a:rPr lang="it-IT" sz="4500" b="1" dirty="0">
                <a:latin typeface="Garamond" panose="02020404030301010803" pitchFamily="18" charset="0"/>
              </a:rPr>
              <a:t>I principi</a:t>
            </a:r>
          </a:p>
          <a:p>
            <a:pPr indent="-228600" defTabSz="914400">
              <a:spcBef>
                <a:spcPts val="700"/>
              </a:spcBef>
              <a:buClr>
                <a:schemeClr val="tx2"/>
              </a:buClr>
            </a:pPr>
            <a:endParaRPr lang="it-IT" sz="4500" b="1" dirty="0">
              <a:latin typeface="Garamond" panose="02020404030301010803" pitchFamily="18" charset="0"/>
            </a:endParaRPr>
          </a:p>
          <a:p>
            <a:pPr marL="285750" indent="-228600" defTabSz="914400">
              <a:spcBef>
                <a:spcPts val="700"/>
              </a:spcBef>
              <a:buClr>
                <a:schemeClr val="tx2"/>
              </a:buClr>
              <a:buFontTx/>
              <a:buChar char="-"/>
            </a:pPr>
            <a:r>
              <a:rPr lang="it-IT" sz="5100" dirty="0">
                <a:latin typeface="Garamond" panose="02020404030301010803" pitchFamily="18" charset="0"/>
              </a:rPr>
              <a:t>Legalità;</a:t>
            </a:r>
          </a:p>
          <a:p>
            <a:pPr marL="285750" indent="-228600" defTabSz="914400">
              <a:spcBef>
                <a:spcPts val="700"/>
              </a:spcBef>
              <a:buClr>
                <a:schemeClr val="tx2"/>
              </a:buClr>
              <a:buFontTx/>
              <a:buChar char="-"/>
            </a:pPr>
            <a:r>
              <a:rPr lang="it-IT" sz="5100" dirty="0">
                <a:latin typeface="Garamond" panose="02020404030301010803" pitchFamily="18" charset="0"/>
              </a:rPr>
              <a:t>Economicità;</a:t>
            </a:r>
          </a:p>
          <a:p>
            <a:pPr marL="285750" indent="-228600" defTabSz="914400">
              <a:spcBef>
                <a:spcPts val="700"/>
              </a:spcBef>
              <a:buClr>
                <a:schemeClr val="tx2"/>
              </a:buClr>
              <a:buFontTx/>
              <a:buChar char="-"/>
            </a:pPr>
            <a:r>
              <a:rPr lang="it-IT" sz="5100" dirty="0">
                <a:latin typeface="Garamond" panose="02020404030301010803" pitchFamily="18" charset="0"/>
              </a:rPr>
              <a:t>Efficacia;</a:t>
            </a:r>
          </a:p>
          <a:p>
            <a:pPr marL="285750" indent="-228600" defTabSz="914400">
              <a:spcBef>
                <a:spcPts val="700"/>
              </a:spcBef>
              <a:buClr>
                <a:schemeClr val="tx2"/>
              </a:buClr>
              <a:buFontTx/>
              <a:buChar char="-"/>
            </a:pPr>
            <a:r>
              <a:rPr lang="it-IT" sz="5100" dirty="0">
                <a:latin typeface="Garamond" panose="02020404030301010803" pitchFamily="18" charset="0"/>
              </a:rPr>
              <a:t>Imparzialità;</a:t>
            </a:r>
          </a:p>
          <a:p>
            <a:pPr marL="285750" indent="-228600" defTabSz="914400">
              <a:spcBef>
                <a:spcPts val="700"/>
              </a:spcBef>
              <a:buClr>
                <a:schemeClr val="tx2"/>
              </a:buClr>
              <a:buFontTx/>
              <a:buChar char="-"/>
            </a:pPr>
            <a:r>
              <a:rPr lang="it-IT" sz="5100" dirty="0">
                <a:latin typeface="Garamond" panose="02020404030301010803" pitchFamily="18" charset="0"/>
              </a:rPr>
              <a:t>Pubblicità;</a:t>
            </a:r>
          </a:p>
          <a:p>
            <a:pPr marL="285750" indent="-228600" defTabSz="914400">
              <a:spcBef>
                <a:spcPts val="700"/>
              </a:spcBef>
              <a:buClr>
                <a:schemeClr val="tx2"/>
              </a:buClr>
              <a:buFontTx/>
              <a:buChar char="-"/>
            </a:pPr>
            <a:r>
              <a:rPr lang="it-IT" sz="5100" dirty="0">
                <a:latin typeface="Garamond" panose="02020404030301010803" pitchFamily="18" charset="0"/>
              </a:rPr>
              <a:t>Trasparenza;</a:t>
            </a:r>
          </a:p>
          <a:p>
            <a:pPr marL="285750" indent="-228600" defTabSz="914400">
              <a:spcBef>
                <a:spcPts val="700"/>
              </a:spcBef>
              <a:buClr>
                <a:schemeClr val="tx2"/>
              </a:buClr>
              <a:buFontTx/>
              <a:buChar char="-"/>
            </a:pPr>
            <a:r>
              <a:rPr lang="it-IT" sz="5100" dirty="0">
                <a:latin typeface="Garamond" panose="02020404030301010803" pitchFamily="18" charset="0"/>
              </a:rPr>
              <a:t>Proporzionalità (origine comunitaria);</a:t>
            </a:r>
          </a:p>
          <a:p>
            <a:pPr marL="285750" indent="-228600" defTabSz="914400">
              <a:spcBef>
                <a:spcPts val="700"/>
              </a:spcBef>
              <a:buClr>
                <a:schemeClr val="tx2"/>
              </a:buClr>
              <a:buFontTx/>
              <a:buChar char="-"/>
            </a:pPr>
            <a:r>
              <a:rPr lang="it-IT" sz="5100" dirty="0">
                <a:latin typeface="Garamond" panose="02020404030301010803" pitchFamily="18" charset="0"/>
              </a:rPr>
              <a:t>Legittimo affidamento (origine comunitaria);</a:t>
            </a:r>
          </a:p>
          <a:p>
            <a:pPr marL="285750" indent="-228600" defTabSz="914400">
              <a:spcBef>
                <a:spcPts val="700"/>
              </a:spcBef>
              <a:buClr>
                <a:schemeClr val="tx2"/>
              </a:buClr>
              <a:buFontTx/>
              <a:buChar char="-"/>
            </a:pPr>
            <a:endParaRPr lang="it-IT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  <a:p>
            <a:pPr marL="285750" indent="-228600" defTabSz="914400">
              <a:spcBef>
                <a:spcPts val="700"/>
              </a:spcBef>
              <a:buClr>
                <a:schemeClr val="tx2"/>
              </a:buClr>
              <a:buFontTx/>
              <a:buChar char="-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170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9513AC7-306D-5848-8ED5-6E77C2D2D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1" y="269823"/>
            <a:ext cx="8534399" cy="1810225"/>
          </a:xfrm>
        </p:spPr>
        <p:txBody>
          <a:bodyPr anchor="b">
            <a:normAutofit fontScale="90000"/>
          </a:bodyPr>
          <a:lstStyle/>
          <a:p>
            <a:pPr algn="ctr"/>
            <a:r>
              <a:rPr lang="it-IT" sz="4400" b="1" cap="none" dirty="0">
                <a:latin typeface="Garamond" panose="02020404030301010803" pitchFamily="18" charset="0"/>
              </a:rPr>
              <a:t>Le garanzie del cittadino nei confronti della pubblica amministrazione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5BD4284-0707-AC4F-A1BB-106F61A85E74}"/>
              </a:ext>
            </a:extLst>
          </p:cNvPr>
          <p:cNvSpPr txBox="1"/>
          <p:nvPr/>
        </p:nvSpPr>
        <p:spPr>
          <a:xfrm>
            <a:off x="2788170" y="2080048"/>
            <a:ext cx="864183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it-IT" sz="3200" dirty="0">
                <a:latin typeface="Garamond" panose="02020404030301010803" pitchFamily="18" charset="0"/>
              </a:rPr>
              <a:t>Obbligo conclusione del procedimento: i termini;</a:t>
            </a:r>
          </a:p>
          <a:p>
            <a:pPr marL="342900" indent="-342900">
              <a:buAutoNum type="arabicParenR"/>
            </a:pPr>
            <a:endParaRPr lang="it-IT" sz="3200" dirty="0">
              <a:latin typeface="Garamond" panose="02020404030301010803" pitchFamily="18" charset="0"/>
            </a:endParaRPr>
          </a:p>
          <a:p>
            <a:pPr marL="342900" indent="-342900">
              <a:buAutoNum type="arabicParenR"/>
            </a:pPr>
            <a:r>
              <a:rPr lang="it-IT" sz="3200" dirty="0">
                <a:latin typeface="Garamond" panose="02020404030301010803" pitchFamily="18" charset="0"/>
              </a:rPr>
              <a:t>Attribuzione del potere sostitutivo in caso di inerzia;</a:t>
            </a:r>
          </a:p>
          <a:p>
            <a:pPr marL="342900" indent="-342900">
              <a:buAutoNum type="arabicParenR"/>
            </a:pPr>
            <a:endParaRPr lang="it-IT" sz="3200" dirty="0">
              <a:latin typeface="Garamond" panose="02020404030301010803" pitchFamily="18" charset="0"/>
            </a:endParaRPr>
          </a:p>
          <a:p>
            <a:pPr marL="342900" indent="-342900">
              <a:buAutoNum type="arabicParenR"/>
            </a:pPr>
            <a:r>
              <a:rPr lang="it-IT" sz="3200" dirty="0">
                <a:latin typeface="Garamond" panose="02020404030301010803" pitchFamily="18" charset="0"/>
              </a:rPr>
              <a:t>Conseguenze per il ritardo dell’amministrazione nella conclusione del procedimento;</a:t>
            </a:r>
          </a:p>
          <a:p>
            <a:pPr marL="342900" indent="-342900">
              <a:buAutoNum type="arabicParenR"/>
            </a:pPr>
            <a:endParaRPr lang="it-IT" sz="3200" dirty="0">
              <a:latin typeface="Garamond" panose="02020404030301010803" pitchFamily="18" charset="0"/>
            </a:endParaRPr>
          </a:p>
          <a:p>
            <a:pPr marL="342900" indent="-342900">
              <a:buAutoNum type="arabicParenR"/>
            </a:pPr>
            <a:r>
              <a:rPr lang="it-IT" sz="3200" dirty="0">
                <a:latin typeface="Garamond" panose="02020404030301010803" pitchFamily="18" charset="0"/>
              </a:rPr>
              <a:t>Obbligo di motivazione; </a:t>
            </a:r>
          </a:p>
          <a:p>
            <a:pPr marL="342900" indent="-342900">
              <a:buAutoNum type="arabicParenR"/>
            </a:pPr>
            <a:endParaRPr lang="it-IT" sz="2800" dirty="0">
              <a:latin typeface="Garamond" panose="02020404030301010803" pitchFamily="18" charset="0"/>
            </a:endParaRPr>
          </a:p>
          <a:p>
            <a:pPr marL="342900" indent="-342900">
              <a:buAutoNum type="arabicParenR"/>
            </a:pPr>
            <a:endParaRPr lang="it-IT" sz="2800" dirty="0">
              <a:latin typeface="Garamond" panose="02020404030301010803" pitchFamily="18" charset="0"/>
            </a:endParaRPr>
          </a:p>
          <a:p>
            <a:pPr marL="342900" indent="-342900">
              <a:buAutoNum type="arabicParenR"/>
            </a:pPr>
            <a:endParaRPr lang="it-IT" sz="2800" dirty="0">
              <a:latin typeface="Garamond" panose="02020404030301010803" pitchFamily="18" charset="0"/>
            </a:endParaRPr>
          </a:p>
          <a:p>
            <a:pPr marL="342900" indent="-342900">
              <a:buAutoNum type="arabicParenR"/>
            </a:pPr>
            <a:endParaRPr lang="it-IT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64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9513AC7-306D-5848-8ED5-6E77C2D2D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1" y="269823"/>
            <a:ext cx="8534399" cy="1810225"/>
          </a:xfrm>
        </p:spPr>
        <p:txBody>
          <a:bodyPr anchor="b">
            <a:normAutofit fontScale="90000"/>
          </a:bodyPr>
          <a:lstStyle/>
          <a:p>
            <a:pPr algn="ctr"/>
            <a:r>
              <a:rPr lang="it-IT" sz="4400" b="1" cap="none" dirty="0">
                <a:latin typeface="Garamond" panose="02020404030301010803" pitchFamily="18" charset="0"/>
              </a:rPr>
              <a:t>Le garanzie del cittadino nei confronti della pubblica amministrazione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5BD4284-0707-AC4F-A1BB-106F61A85E74}"/>
              </a:ext>
            </a:extLst>
          </p:cNvPr>
          <p:cNvSpPr txBox="1"/>
          <p:nvPr/>
        </p:nvSpPr>
        <p:spPr>
          <a:xfrm>
            <a:off x="2653259" y="2203555"/>
            <a:ext cx="902407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latin typeface="Garamond" panose="02020404030301010803" pitchFamily="18" charset="0"/>
              </a:rPr>
              <a:t>5)Responsabile del procedimento; </a:t>
            </a:r>
          </a:p>
          <a:p>
            <a:endParaRPr lang="it-IT" sz="3200" dirty="0">
              <a:latin typeface="Garamond" panose="02020404030301010803" pitchFamily="18" charset="0"/>
            </a:endParaRPr>
          </a:p>
          <a:p>
            <a:r>
              <a:rPr lang="it-IT" sz="3200" dirty="0">
                <a:latin typeface="Garamond" panose="02020404030301010803" pitchFamily="18" charset="0"/>
              </a:rPr>
              <a:t>6) Comunicazione di avvio del procedimento;</a:t>
            </a:r>
          </a:p>
          <a:p>
            <a:endParaRPr lang="it-IT" sz="3200" dirty="0">
              <a:latin typeface="Garamond" panose="02020404030301010803" pitchFamily="18" charset="0"/>
            </a:endParaRPr>
          </a:p>
          <a:p>
            <a:r>
              <a:rPr lang="it-IT" sz="3200" dirty="0">
                <a:latin typeface="Garamond" panose="02020404030301010803" pitchFamily="18" charset="0"/>
              </a:rPr>
              <a:t>7) Diritti dei partecipanti al procedimento</a:t>
            </a:r>
          </a:p>
          <a:p>
            <a:endParaRPr lang="it-IT" sz="3200" dirty="0">
              <a:latin typeface="Garamond" panose="02020404030301010803" pitchFamily="18" charset="0"/>
            </a:endParaRPr>
          </a:p>
          <a:p>
            <a:r>
              <a:rPr lang="it-IT" sz="3200" dirty="0">
                <a:latin typeface="Garamond" panose="02020404030301010803" pitchFamily="18" charset="0"/>
              </a:rPr>
              <a:t>8)Comunicazione dei motivi ostativi all’accoglimento dell’istanza</a:t>
            </a:r>
          </a:p>
          <a:p>
            <a:endParaRPr lang="it-IT" sz="3200" dirty="0">
              <a:latin typeface="Garamond" panose="02020404030301010803" pitchFamily="18" charset="0"/>
            </a:endParaRPr>
          </a:p>
          <a:p>
            <a:endParaRPr lang="it-IT" sz="3200" dirty="0">
              <a:latin typeface="Garamond" panose="02020404030301010803" pitchFamily="18" charset="0"/>
            </a:endParaRPr>
          </a:p>
          <a:p>
            <a:pPr marL="342900" indent="-342900">
              <a:buAutoNum type="arabicParenR"/>
            </a:pPr>
            <a:endParaRPr lang="it-IT" sz="3200" dirty="0">
              <a:latin typeface="Garamond" panose="02020404030301010803" pitchFamily="18" charset="0"/>
            </a:endParaRPr>
          </a:p>
          <a:p>
            <a:pPr marL="342900" indent="-342900">
              <a:buAutoNum type="arabicParenR"/>
            </a:pPr>
            <a:endParaRPr lang="it-IT" sz="3200" dirty="0">
              <a:latin typeface="Garamond" panose="02020404030301010803" pitchFamily="18" charset="0"/>
            </a:endParaRPr>
          </a:p>
          <a:p>
            <a:pPr marL="342900" indent="-342900">
              <a:buAutoNum type="arabicParenR"/>
            </a:pPr>
            <a:endParaRPr lang="it-IT" sz="3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41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9513AC7-306D-5848-8ED5-6E77C2D2D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1" y="269823"/>
            <a:ext cx="8534399" cy="1810225"/>
          </a:xfrm>
        </p:spPr>
        <p:txBody>
          <a:bodyPr anchor="b">
            <a:normAutofit fontScale="90000"/>
          </a:bodyPr>
          <a:lstStyle/>
          <a:p>
            <a:pPr algn="ctr"/>
            <a:r>
              <a:rPr lang="it-IT" sz="4400" b="1" cap="none" dirty="0">
                <a:latin typeface="Garamond" panose="02020404030301010803" pitchFamily="18" charset="0"/>
              </a:rPr>
              <a:t>Le garanzie del cittadino nei confronti della pubblica amministrazione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5BD4284-0707-AC4F-A1BB-106F61A85E74}"/>
              </a:ext>
            </a:extLst>
          </p:cNvPr>
          <p:cNvSpPr txBox="1"/>
          <p:nvPr/>
        </p:nvSpPr>
        <p:spPr>
          <a:xfrm>
            <a:off x="2443397" y="2203555"/>
            <a:ext cx="92339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latin typeface="Garamond" panose="02020404030301010803" pitchFamily="18" charset="0"/>
              </a:rPr>
              <a:t>9) Predeterminazione dei criteri e delle modalità di vantaggi economici;</a:t>
            </a:r>
          </a:p>
          <a:p>
            <a:endParaRPr lang="it-IT" sz="3200" dirty="0">
              <a:latin typeface="Garamond" panose="02020404030301010803" pitchFamily="18" charset="0"/>
            </a:endParaRPr>
          </a:p>
          <a:p>
            <a:r>
              <a:rPr lang="it-IT" sz="3200" dirty="0">
                <a:latin typeface="Garamond" panose="02020404030301010803" pitchFamily="18" charset="0"/>
              </a:rPr>
              <a:t>10) Le conferenze di servizi;</a:t>
            </a:r>
          </a:p>
          <a:p>
            <a:endParaRPr lang="it-IT" sz="3200" dirty="0">
              <a:latin typeface="Garamond" panose="02020404030301010803" pitchFamily="18" charset="0"/>
            </a:endParaRPr>
          </a:p>
          <a:p>
            <a:r>
              <a:rPr lang="it-IT" sz="3200" dirty="0">
                <a:latin typeface="Garamond" panose="02020404030301010803" pitchFamily="18" charset="0"/>
              </a:rPr>
              <a:t>11) Attestazione di avvenuta presentazione;</a:t>
            </a:r>
          </a:p>
          <a:p>
            <a:endParaRPr lang="it-IT" sz="3200" dirty="0">
              <a:latin typeface="Garamond" panose="02020404030301010803" pitchFamily="18" charset="0"/>
            </a:endParaRPr>
          </a:p>
          <a:p>
            <a:r>
              <a:rPr lang="it-IT" sz="3200" dirty="0">
                <a:latin typeface="Garamond" panose="02020404030301010803" pitchFamily="18" charset="0"/>
              </a:rPr>
              <a:t>12) Diritto d’accesso.</a:t>
            </a:r>
          </a:p>
          <a:p>
            <a:endParaRPr lang="it-IT" sz="3200" dirty="0">
              <a:latin typeface="Garamond" panose="02020404030301010803" pitchFamily="18" charset="0"/>
            </a:endParaRPr>
          </a:p>
          <a:p>
            <a:pPr marL="342900" indent="-342900">
              <a:buAutoNum type="arabicParenR"/>
            </a:pPr>
            <a:endParaRPr lang="it-IT" sz="3200" dirty="0">
              <a:latin typeface="Garamond" panose="02020404030301010803" pitchFamily="18" charset="0"/>
            </a:endParaRPr>
          </a:p>
          <a:p>
            <a:pPr marL="342900" indent="-342900">
              <a:buAutoNum type="arabicParenR"/>
            </a:pPr>
            <a:endParaRPr lang="it-IT" sz="3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06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F0F283-C8B6-4598-89C9-C404C98A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73B0C0-761B-443F-97A0-9D6E01FBB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-2"/>
            <a:ext cx="6300250" cy="6858002"/>
          </a:xfrm>
          <a:custGeom>
            <a:avLst/>
            <a:gdLst>
              <a:gd name="connsiteX0" fmla="*/ 0 w 6300250"/>
              <a:gd name="connsiteY0" fmla="*/ 0 h 6858002"/>
              <a:gd name="connsiteX1" fmla="*/ 3149600 w 6300250"/>
              <a:gd name="connsiteY1" fmla="*/ 0 h 6858002"/>
              <a:gd name="connsiteX2" fmla="*/ 3149600 w 6300250"/>
              <a:gd name="connsiteY2" fmla="*/ 2 h 6858002"/>
              <a:gd name="connsiteX3" fmla="*/ 6110455 w 6300250"/>
              <a:gd name="connsiteY3" fmla="*/ 2 h 6858002"/>
              <a:gd name="connsiteX4" fmla="*/ 6115495 w 6300250"/>
              <a:gd name="connsiteY4" fmla="*/ 66677 h 6858002"/>
              <a:gd name="connsiteX5" fmla="*/ 6123892 w 6300250"/>
              <a:gd name="connsiteY5" fmla="*/ 122239 h 6858002"/>
              <a:gd name="connsiteX6" fmla="*/ 6133970 w 6300250"/>
              <a:gd name="connsiteY6" fmla="*/ 174627 h 6858002"/>
              <a:gd name="connsiteX7" fmla="*/ 6150766 w 6300250"/>
              <a:gd name="connsiteY7" fmla="*/ 217489 h 6858002"/>
              <a:gd name="connsiteX8" fmla="*/ 6167562 w 6300250"/>
              <a:gd name="connsiteY8" fmla="*/ 260352 h 6858002"/>
              <a:gd name="connsiteX9" fmla="*/ 6187717 w 6300250"/>
              <a:gd name="connsiteY9" fmla="*/ 296864 h 6858002"/>
              <a:gd name="connsiteX10" fmla="*/ 6207872 w 6300250"/>
              <a:gd name="connsiteY10" fmla="*/ 334964 h 6858002"/>
              <a:gd name="connsiteX11" fmla="*/ 6226348 w 6300250"/>
              <a:gd name="connsiteY11" fmla="*/ 369889 h 6858002"/>
              <a:gd name="connsiteX12" fmla="*/ 6244823 w 6300250"/>
              <a:gd name="connsiteY12" fmla="*/ 409577 h 6858002"/>
              <a:gd name="connsiteX13" fmla="*/ 6261619 w 6300250"/>
              <a:gd name="connsiteY13" fmla="*/ 450852 h 6858002"/>
              <a:gd name="connsiteX14" fmla="*/ 6276736 w 6300250"/>
              <a:gd name="connsiteY14" fmla="*/ 496889 h 6858002"/>
              <a:gd name="connsiteX15" fmla="*/ 6288493 w 6300250"/>
              <a:gd name="connsiteY15" fmla="*/ 546102 h 6858002"/>
              <a:gd name="connsiteX16" fmla="*/ 6296891 w 6300250"/>
              <a:gd name="connsiteY16" fmla="*/ 606427 h 6858002"/>
              <a:gd name="connsiteX17" fmla="*/ 6300250 w 6300250"/>
              <a:gd name="connsiteY17" fmla="*/ 673102 h 6858002"/>
              <a:gd name="connsiteX18" fmla="*/ 6296891 w 6300250"/>
              <a:gd name="connsiteY18" fmla="*/ 744539 h 6858002"/>
              <a:gd name="connsiteX19" fmla="*/ 6288493 w 6300250"/>
              <a:gd name="connsiteY19" fmla="*/ 801689 h 6858002"/>
              <a:gd name="connsiteX20" fmla="*/ 6276736 w 6300250"/>
              <a:gd name="connsiteY20" fmla="*/ 854077 h 6858002"/>
              <a:gd name="connsiteX21" fmla="*/ 6261619 w 6300250"/>
              <a:gd name="connsiteY21" fmla="*/ 901702 h 6858002"/>
              <a:gd name="connsiteX22" fmla="*/ 6244823 w 6300250"/>
              <a:gd name="connsiteY22" fmla="*/ 942977 h 6858002"/>
              <a:gd name="connsiteX23" fmla="*/ 6224668 w 6300250"/>
              <a:gd name="connsiteY23" fmla="*/ 981077 h 6858002"/>
              <a:gd name="connsiteX24" fmla="*/ 6204513 w 6300250"/>
              <a:gd name="connsiteY24" fmla="*/ 1017589 h 6858002"/>
              <a:gd name="connsiteX25" fmla="*/ 6184358 w 6300250"/>
              <a:gd name="connsiteY25" fmla="*/ 1055689 h 6858002"/>
              <a:gd name="connsiteX26" fmla="*/ 6165882 w 6300250"/>
              <a:gd name="connsiteY26" fmla="*/ 1095377 h 6858002"/>
              <a:gd name="connsiteX27" fmla="*/ 6147406 w 6300250"/>
              <a:gd name="connsiteY27" fmla="*/ 1136652 h 6858002"/>
              <a:gd name="connsiteX28" fmla="*/ 6132291 w 6300250"/>
              <a:gd name="connsiteY28" fmla="*/ 1182689 h 6858002"/>
              <a:gd name="connsiteX29" fmla="*/ 6122213 w 6300250"/>
              <a:gd name="connsiteY29" fmla="*/ 1235077 h 6858002"/>
              <a:gd name="connsiteX30" fmla="*/ 6112135 w 6300250"/>
              <a:gd name="connsiteY30" fmla="*/ 1295402 h 6858002"/>
              <a:gd name="connsiteX31" fmla="*/ 6110455 w 6300250"/>
              <a:gd name="connsiteY31" fmla="*/ 1363664 h 6858002"/>
              <a:gd name="connsiteX32" fmla="*/ 6112135 w 6300250"/>
              <a:gd name="connsiteY32" fmla="*/ 1431927 h 6858002"/>
              <a:gd name="connsiteX33" fmla="*/ 6122213 w 6300250"/>
              <a:gd name="connsiteY33" fmla="*/ 1492252 h 6858002"/>
              <a:gd name="connsiteX34" fmla="*/ 6132291 w 6300250"/>
              <a:gd name="connsiteY34" fmla="*/ 1544639 h 6858002"/>
              <a:gd name="connsiteX35" fmla="*/ 6147406 w 6300250"/>
              <a:gd name="connsiteY35" fmla="*/ 1589089 h 6858002"/>
              <a:gd name="connsiteX36" fmla="*/ 6165882 w 6300250"/>
              <a:gd name="connsiteY36" fmla="*/ 1631952 h 6858002"/>
              <a:gd name="connsiteX37" fmla="*/ 6184358 w 6300250"/>
              <a:gd name="connsiteY37" fmla="*/ 1671639 h 6858002"/>
              <a:gd name="connsiteX38" fmla="*/ 6204513 w 6300250"/>
              <a:gd name="connsiteY38" fmla="*/ 1708152 h 6858002"/>
              <a:gd name="connsiteX39" fmla="*/ 6224668 w 6300250"/>
              <a:gd name="connsiteY39" fmla="*/ 1743077 h 6858002"/>
              <a:gd name="connsiteX40" fmla="*/ 6244823 w 6300250"/>
              <a:gd name="connsiteY40" fmla="*/ 1782764 h 6858002"/>
              <a:gd name="connsiteX41" fmla="*/ 6261619 w 6300250"/>
              <a:gd name="connsiteY41" fmla="*/ 1824039 h 6858002"/>
              <a:gd name="connsiteX42" fmla="*/ 6276736 w 6300250"/>
              <a:gd name="connsiteY42" fmla="*/ 1870077 h 6858002"/>
              <a:gd name="connsiteX43" fmla="*/ 6288493 w 6300250"/>
              <a:gd name="connsiteY43" fmla="*/ 1922464 h 6858002"/>
              <a:gd name="connsiteX44" fmla="*/ 6296891 w 6300250"/>
              <a:gd name="connsiteY44" fmla="*/ 1982789 h 6858002"/>
              <a:gd name="connsiteX45" fmla="*/ 6300250 w 6300250"/>
              <a:gd name="connsiteY45" fmla="*/ 2051052 h 6858002"/>
              <a:gd name="connsiteX46" fmla="*/ 6296891 w 6300250"/>
              <a:gd name="connsiteY46" fmla="*/ 2119314 h 6858002"/>
              <a:gd name="connsiteX47" fmla="*/ 6288493 w 6300250"/>
              <a:gd name="connsiteY47" fmla="*/ 2179639 h 6858002"/>
              <a:gd name="connsiteX48" fmla="*/ 6276736 w 6300250"/>
              <a:gd name="connsiteY48" fmla="*/ 2232027 h 6858002"/>
              <a:gd name="connsiteX49" fmla="*/ 6261619 w 6300250"/>
              <a:gd name="connsiteY49" fmla="*/ 2278064 h 6858002"/>
              <a:gd name="connsiteX50" fmla="*/ 6244823 w 6300250"/>
              <a:gd name="connsiteY50" fmla="*/ 2319339 h 6858002"/>
              <a:gd name="connsiteX51" fmla="*/ 6224668 w 6300250"/>
              <a:gd name="connsiteY51" fmla="*/ 2359027 h 6858002"/>
              <a:gd name="connsiteX52" fmla="*/ 6204513 w 6300250"/>
              <a:gd name="connsiteY52" fmla="*/ 2395539 h 6858002"/>
              <a:gd name="connsiteX53" fmla="*/ 6184358 w 6300250"/>
              <a:gd name="connsiteY53" fmla="*/ 2433639 h 6858002"/>
              <a:gd name="connsiteX54" fmla="*/ 6165882 w 6300250"/>
              <a:gd name="connsiteY54" fmla="*/ 2471739 h 6858002"/>
              <a:gd name="connsiteX55" fmla="*/ 6147406 w 6300250"/>
              <a:gd name="connsiteY55" fmla="*/ 2513014 h 6858002"/>
              <a:gd name="connsiteX56" fmla="*/ 6132291 w 6300250"/>
              <a:gd name="connsiteY56" fmla="*/ 2560639 h 6858002"/>
              <a:gd name="connsiteX57" fmla="*/ 6122213 w 6300250"/>
              <a:gd name="connsiteY57" fmla="*/ 2613027 h 6858002"/>
              <a:gd name="connsiteX58" fmla="*/ 6112135 w 6300250"/>
              <a:gd name="connsiteY58" fmla="*/ 2671764 h 6858002"/>
              <a:gd name="connsiteX59" fmla="*/ 6110455 w 6300250"/>
              <a:gd name="connsiteY59" fmla="*/ 2741614 h 6858002"/>
              <a:gd name="connsiteX60" fmla="*/ 6112135 w 6300250"/>
              <a:gd name="connsiteY60" fmla="*/ 2809877 h 6858002"/>
              <a:gd name="connsiteX61" fmla="*/ 6122213 w 6300250"/>
              <a:gd name="connsiteY61" fmla="*/ 2868614 h 6858002"/>
              <a:gd name="connsiteX62" fmla="*/ 6132291 w 6300250"/>
              <a:gd name="connsiteY62" fmla="*/ 2922589 h 6858002"/>
              <a:gd name="connsiteX63" fmla="*/ 6147406 w 6300250"/>
              <a:gd name="connsiteY63" fmla="*/ 2967039 h 6858002"/>
              <a:gd name="connsiteX64" fmla="*/ 6165882 w 6300250"/>
              <a:gd name="connsiteY64" fmla="*/ 3009902 h 6858002"/>
              <a:gd name="connsiteX65" fmla="*/ 6184358 w 6300250"/>
              <a:gd name="connsiteY65" fmla="*/ 3046414 h 6858002"/>
              <a:gd name="connsiteX66" fmla="*/ 6204513 w 6300250"/>
              <a:gd name="connsiteY66" fmla="*/ 3084514 h 6858002"/>
              <a:gd name="connsiteX67" fmla="*/ 6224668 w 6300250"/>
              <a:gd name="connsiteY67" fmla="*/ 3121027 h 6858002"/>
              <a:gd name="connsiteX68" fmla="*/ 6244823 w 6300250"/>
              <a:gd name="connsiteY68" fmla="*/ 3160714 h 6858002"/>
              <a:gd name="connsiteX69" fmla="*/ 6261619 w 6300250"/>
              <a:gd name="connsiteY69" fmla="*/ 3201989 h 6858002"/>
              <a:gd name="connsiteX70" fmla="*/ 6276736 w 6300250"/>
              <a:gd name="connsiteY70" fmla="*/ 3248027 h 6858002"/>
              <a:gd name="connsiteX71" fmla="*/ 6288493 w 6300250"/>
              <a:gd name="connsiteY71" fmla="*/ 3300414 h 6858002"/>
              <a:gd name="connsiteX72" fmla="*/ 6296891 w 6300250"/>
              <a:gd name="connsiteY72" fmla="*/ 3360739 h 6858002"/>
              <a:gd name="connsiteX73" fmla="*/ 6300250 w 6300250"/>
              <a:gd name="connsiteY73" fmla="*/ 3427414 h 6858002"/>
              <a:gd name="connsiteX74" fmla="*/ 6296891 w 6300250"/>
              <a:gd name="connsiteY74" fmla="*/ 3497264 h 6858002"/>
              <a:gd name="connsiteX75" fmla="*/ 6288493 w 6300250"/>
              <a:gd name="connsiteY75" fmla="*/ 3557589 h 6858002"/>
              <a:gd name="connsiteX76" fmla="*/ 6276736 w 6300250"/>
              <a:gd name="connsiteY76" fmla="*/ 3609977 h 6858002"/>
              <a:gd name="connsiteX77" fmla="*/ 6261619 w 6300250"/>
              <a:gd name="connsiteY77" fmla="*/ 3656014 h 6858002"/>
              <a:gd name="connsiteX78" fmla="*/ 6244823 w 6300250"/>
              <a:gd name="connsiteY78" fmla="*/ 3697289 h 6858002"/>
              <a:gd name="connsiteX79" fmla="*/ 6224668 w 6300250"/>
              <a:gd name="connsiteY79" fmla="*/ 3736977 h 6858002"/>
              <a:gd name="connsiteX80" fmla="*/ 6184358 w 6300250"/>
              <a:gd name="connsiteY80" fmla="*/ 3811589 h 6858002"/>
              <a:gd name="connsiteX81" fmla="*/ 6165882 w 6300250"/>
              <a:gd name="connsiteY81" fmla="*/ 3848102 h 6858002"/>
              <a:gd name="connsiteX82" fmla="*/ 6147406 w 6300250"/>
              <a:gd name="connsiteY82" fmla="*/ 3890964 h 6858002"/>
              <a:gd name="connsiteX83" fmla="*/ 6132291 w 6300250"/>
              <a:gd name="connsiteY83" fmla="*/ 3935414 h 6858002"/>
              <a:gd name="connsiteX84" fmla="*/ 6122213 w 6300250"/>
              <a:gd name="connsiteY84" fmla="*/ 3987802 h 6858002"/>
              <a:gd name="connsiteX85" fmla="*/ 6112135 w 6300250"/>
              <a:gd name="connsiteY85" fmla="*/ 4048127 h 6858002"/>
              <a:gd name="connsiteX86" fmla="*/ 6110455 w 6300250"/>
              <a:gd name="connsiteY86" fmla="*/ 4116389 h 6858002"/>
              <a:gd name="connsiteX87" fmla="*/ 6112135 w 6300250"/>
              <a:gd name="connsiteY87" fmla="*/ 4186239 h 6858002"/>
              <a:gd name="connsiteX88" fmla="*/ 6122213 w 6300250"/>
              <a:gd name="connsiteY88" fmla="*/ 4244977 h 6858002"/>
              <a:gd name="connsiteX89" fmla="*/ 6132291 w 6300250"/>
              <a:gd name="connsiteY89" fmla="*/ 4297364 h 6858002"/>
              <a:gd name="connsiteX90" fmla="*/ 6147406 w 6300250"/>
              <a:gd name="connsiteY90" fmla="*/ 4343402 h 6858002"/>
              <a:gd name="connsiteX91" fmla="*/ 6165882 w 6300250"/>
              <a:gd name="connsiteY91" fmla="*/ 4386264 h 6858002"/>
              <a:gd name="connsiteX92" fmla="*/ 6184358 w 6300250"/>
              <a:gd name="connsiteY92" fmla="*/ 4424364 h 6858002"/>
              <a:gd name="connsiteX93" fmla="*/ 6224668 w 6300250"/>
              <a:gd name="connsiteY93" fmla="*/ 4498977 h 6858002"/>
              <a:gd name="connsiteX94" fmla="*/ 6244823 w 6300250"/>
              <a:gd name="connsiteY94" fmla="*/ 4537077 h 6858002"/>
              <a:gd name="connsiteX95" fmla="*/ 6261619 w 6300250"/>
              <a:gd name="connsiteY95" fmla="*/ 4579939 h 6858002"/>
              <a:gd name="connsiteX96" fmla="*/ 6276736 w 6300250"/>
              <a:gd name="connsiteY96" fmla="*/ 4625977 h 6858002"/>
              <a:gd name="connsiteX97" fmla="*/ 6288493 w 6300250"/>
              <a:gd name="connsiteY97" fmla="*/ 4678364 h 6858002"/>
              <a:gd name="connsiteX98" fmla="*/ 6296891 w 6300250"/>
              <a:gd name="connsiteY98" fmla="*/ 4738689 h 6858002"/>
              <a:gd name="connsiteX99" fmla="*/ 6300250 w 6300250"/>
              <a:gd name="connsiteY99" fmla="*/ 4806952 h 6858002"/>
              <a:gd name="connsiteX100" fmla="*/ 6296891 w 6300250"/>
              <a:gd name="connsiteY100" fmla="*/ 4875214 h 6858002"/>
              <a:gd name="connsiteX101" fmla="*/ 6288493 w 6300250"/>
              <a:gd name="connsiteY101" fmla="*/ 4935539 h 6858002"/>
              <a:gd name="connsiteX102" fmla="*/ 6276736 w 6300250"/>
              <a:gd name="connsiteY102" fmla="*/ 4987927 h 6858002"/>
              <a:gd name="connsiteX103" fmla="*/ 6261619 w 6300250"/>
              <a:gd name="connsiteY103" fmla="*/ 5033964 h 6858002"/>
              <a:gd name="connsiteX104" fmla="*/ 6244823 w 6300250"/>
              <a:gd name="connsiteY104" fmla="*/ 5075239 h 6858002"/>
              <a:gd name="connsiteX105" fmla="*/ 6224668 w 6300250"/>
              <a:gd name="connsiteY105" fmla="*/ 5114927 h 6858002"/>
              <a:gd name="connsiteX106" fmla="*/ 6204513 w 6300250"/>
              <a:gd name="connsiteY106" fmla="*/ 5149852 h 6858002"/>
              <a:gd name="connsiteX107" fmla="*/ 6184358 w 6300250"/>
              <a:gd name="connsiteY107" fmla="*/ 5186364 h 6858002"/>
              <a:gd name="connsiteX108" fmla="*/ 6165882 w 6300250"/>
              <a:gd name="connsiteY108" fmla="*/ 5226052 h 6858002"/>
              <a:gd name="connsiteX109" fmla="*/ 6147406 w 6300250"/>
              <a:gd name="connsiteY109" fmla="*/ 5268914 h 6858002"/>
              <a:gd name="connsiteX110" fmla="*/ 6132291 w 6300250"/>
              <a:gd name="connsiteY110" fmla="*/ 5313364 h 6858002"/>
              <a:gd name="connsiteX111" fmla="*/ 6122213 w 6300250"/>
              <a:gd name="connsiteY111" fmla="*/ 5365752 h 6858002"/>
              <a:gd name="connsiteX112" fmla="*/ 6112135 w 6300250"/>
              <a:gd name="connsiteY112" fmla="*/ 5426077 h 6858002"/>
              <a:gd name="connsiteX113" fmla="*/ 6110455 w 6300250"/>
              <a:gd name="connsiteY113" fmla="*/ 5494339 h 6858002"/>
              <a:gd name="connsiteX114" fmla="*/ 6112135 w 6300250"/>
              <a:gd name="connsiteY114" fmla="*/ 5562602 h 6858002"/>
              <a:gd name="connsiteX115" fmla="*/ 6122213 w 6300250"/>
              <a:gd name="connsiteY115" fmla="*/ 5622927 h 6858002"/>
              <a:gd name="connsiteX116" fmla="*/ 6132291 w 6300250"/>
              <a:gd name="connsiteY116" fmla="*/ 5675314 h 6858002"/>
              <a:gd name="connsiteX117" fmla="*/ 6147406 w 6300250"/>
              <a:gd name="connsiteY117" fmla="*/ 5721352 h 6858002"/>
              <a:gd name="connsiteX118" fmla="*/ 6165882 w 6300250"/>
              <a:gd name="connsiteY118" fmla="*/ 5762627 h 6858002"/>
              <a:gd name="connsiteX119" fmla="*/ 6184358 w 6300250"/>
              <a:gd name="connsiteY119" fmla="*/ 5802314 h 6858002"/>
              <a:gd name="connsiteX120" fmla="*/ 6204513 w 6300250"/>
              <a:gd name="connsiteY120" fmla="*/ 5840414 h 6858002"/>
              <a:gd name="connsiteX121" fmla="*/ 6224668 w 6300250"/>
              <a:gd name="connsiteY121" fmla="*/ 5876927 h 6858002"/>
              <a:gd name="connsiteX122" fmla="*/ 6244823 w 6300250"/>
              <a:gd name="connsiteY122" fmla="*/ 5915027 h 6858002"/>
              <a:gd name="connsiteX123" fmla="*/ 6261619 w 6300250"/>
              <a:gd name="connsiteY123" fmla="*/ 5956302 h 6858002"/>
              <a:gd name="connsiteX124" fmla="*/ 6276736 w 6300250"/>
              <a:gd name="connsiteY124" fmla="*/ 6003927 h 6858002"/>
              <a:gd name="connsiteX125" fmla="*/ 6288493 w 6300250"/>
              <a:gd name="connsiteY125" fmla="*/ 6056314 h 6858002"/>
              <a:gd name="connsiteX126" fmla="*/ 6296891 w 6300250"/>
              <a:gd name="connsiteY126" fmla="*/ 6113464 h 6858002"/>
              <a:gd name="connsiteX127" fmla="*/ 6300250 w 6300250"/>
              <a:gd name="connsiteY127" fmla="*/ 6183314 h 6858002"/>
              <a:gd name="connsiteX128" fmla="*/ 6296891 w 6300250"/>
              <a:gd name="connsiteY128" fmla="*/ 6251577 h 6858002"/>
              <a:gd name="connsiteX129" fmla="*/ 6288493 w 6300250"/>
              <a:gd name="connsiteY129" fmla="*/ 6311902 h 6858002"/>
              <a:gd name="connsiteX130" fmla="*/ 6276736 w 6300250"/>
              <a:gd name="connsiteY130" fmla="*/ 6361114 h 6858002"/>
              <a:gd name="connsiteX131" fmla="*/ 6261619 w 6300250"/>
              <a:gd name="connsiteY131" fmla="*/ 6407152 h 6858002"/>
              <a:gd name="connsiteX132" fmla="*/ 6244823 w 6300250"/>
              <a:gd name="connsiteY132" fmla="*/ 6448427 h 6858002"/>
              <a:gd name="connsiteX133" fmla="*/ 6226348 w 6300250"/>
              <a:gd name="connsiteY133" fmla="*/ 6488114 h 6858002"/>
              <a:gd name="connsiteX134" fmla="*/ 6207872 w 6300250"/>
              <a:gd name="connsiteY134" fmla="*/ 6523039 h 6858002"/>
              <a:gd name="connsiteX135" fmla="*/ 6187717 w 6300250"/>
              <a:gd name="connsiteY135" fmla="*/ 6561139 h 6858002"/>
              <a:gd name="connsiteX136" fmla="*/ 6167562 w 6300250"/>
              <a:gd name="connsiteY136" fmla="*/ 6597652 h 6858002"/>
              <a:gd name="connsiteX137" fmla="*/ 6150766 w 6300250"/>
              <a:gd name="connsiteY137" fmla="*/ 6640514 h 6858002"/>
              <a:gd name="connsiteX138" fmla="*/ 6133970 w 6300250"/>
              <a:gd name="connsiteY138" fmla="*/ 6683377 h 6858002"/>
              <a:gd name="connsiteX139" fmla="*/ 6123892 w 6300250"/>
              <a:gd name="connsiteY139" fmla="*/ 6735764 h 6858002"/>
              <a:gd name="connsiteX140" fmla="*/ 6115495 w 6300250"/>
              <a:gd name="connsiteY140" fmla="*/ 6791327 h 6858002"/>
              <a:gd name="connsiteX141" fmla="*/ 6110455 w 6300250"/>
              <a:gd name="connsiteY141" fmla="*/ 6858002 h 6858002"/>
              <a:gd name="connsiteX142" fmla="*/ 3149600 w 6300250"/>
              <a:gd name="connsiteY142" fmla="*/ 6858002 h 6858002"/>
              <a:gd name="connsiteX143" fmla="*/ 2707087 w 6300250"/>
              <a:gd name="connsiteY143" fmla="*/ 6858002 h 6858002"/>
              <a:gd name="connsiteX144" fmla="*/ 0 w 6300250"/>
              <a:gd name="connsiteY14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300250" h="6858002">
                <a:moveTo>
                  <a:pt x="0" y="0"/>
                </a:moveTo>
                <a:lnTo>
                  <a:pt x="3149600" y="0"/>
                </a:lnTo>
                <a:lnTo>
                  <a:pt x="3149600" y="2"/>
                </a:lnTo>
                <a:lnTo>
                  <a:pt x="6110455" y="2"/>
                </a:lnTo>
                <a:lnTo>
                  <a:pt x="6115495" y="66677"/>
                </a:lnTo>
                <a:lnTo>
                  <a:pt x="6123892" y="122239"/>
                </a:lnTo>
                <a:lnTo>
                  <a:pt x="6133970" y="174627"/>
                </a:lnTo>
                <a:lnTo>
                  <a:pt x="6150766" y="217489"/>
                </a:lnTo>
                <a:lnTo>
                  <a:pt x="6167562" y="260352"/>
                </a:lnTo>
                <a:lnTo>
                  <a:pt x="6187717" y="296864"/>
                </a:lnTo>
                <a:lnTo>
                  <a:pt x="6207872" y="334964"/>
                </a:lnTo>
                <a:lnTo>
                  <a:pt x="6226348" y="369889"/>
                </a:lnTo>
                <a:lnTo>
                  <a:pt x="6244823" y="409577"/>
                </a:lnTo>
                <a:lnTo>
                  <a:pt x="6261619" y="450852"/>
                </a:lnTo>
                <a:lnTo>
                  <a:pt x="6276736" y="496889"/>
                </a:lnTo>
                <a:lnTo>
                  <a:pt x="6288493" y="546102"/>
                </a:lnTo>
                <a:lnTo>
                  <a:pt x="6296891" y="606427"/>
                </a:lnTo>
                <a:lnTo>
                  <a:pt x="6300250" y="673102"/>
                </a:lnTo>
                <a:lnTo>
                  <a:pt x="6296891" y="744539"/>
                </a:lnTo>
                <a:lnTo>
                  <a:pt x="6288493" y="801689"/>
                </a:lnTo>
                <a:lnTo>
                  <a:pt x="6276736" y="854077"/>
                </a:lnTo>
                <a:lnTo>
                  <a:pt x="6261619" y="901702"/>
                </a:lnTo>
                <a:lnTo>
                  <a:pt x="6244823" y="942977"/>
                </a:lnTo>
                <a:lnTo>
                  <a:pt x="6224668" y="981077"/>
                </a:lnTo>
                <a:lnTo>
                  <a:pt x="6204513" y="1017589"/>
                </a:lnTo>
                <a:lnTo>
                  <a:pt x="6184358" y="1055689"/>
                </a:lnTo>
                <a:lnTo>
                  <a:pt x="6165882" y="1095377"/>
                </a:lnTo>
                <a:lnTo>
                  <a:pt x="6147406" y="1136652"/>
                </a:lnTo>
                <a:lnTo>
                  <a:pt x="6132291" y="1182689"/>
                </a:lnTo>
                <a:lnTo>
                  <a:pt x="6122213" y="1235077"/>
                </a:lnTo>
                <a:lnTo>
                  <a:pt x="6112135" y="1295402"/>
                </a:lnTo>
                <a:lnTo>
                  <a:pt x="6110455" y="1363664"/>
                </a:lnTo>
                <a:lnTo>
                  <a:pt x="6112135" y="1431927"/>
                </a:lnTo>
                <a:lnTo>
                  <a:pt x="6122213" y="1492252"/>
                </a:lnTo>
                <a:lnTo>
                  <a:pt x="6132291" y="1544639"/>
                </a:lnTo>
                <a:lnTo>
                  <a:pt x="6147406" y="1589089"/>
                </a:lnTo>
                <a:lnTo>
                  <a:pt x="6165882" y="1631952"/>
                </a:lnTo>
                <a:lnTo>
                  <a:pt x="6184358" y="1671639"/>
                </a:lnTo>
                <a:lnTo>
                  <a:pt x="6204513" y="1708152"/>
                </a:lnTo>
                <a:lnTo>
                  <a:pt x="6224668" y="1743077"/>
                </a:lnTo>
                <a:lnTo>
                  <a:pt x="6244823" y="1782764"/>
                </a:lnTo>
                <a:lnTo>
                  <a:pt x="6261619" y="1824039"/>
                </a:lnTo>
                <a:lnTo>
                  <a:pt x="6276736" y="1870077"/>
                </a:lnTo>
                <a:lnTo>
                  <a:pt x="6288493" y="1922464"/>
                </a:lnTo>
                <a:lnTo>
                  <a:pt x="6296891" y="1982789"/>
                </a:lnTo>
                <a:lnTo>
                  <a:pt x="6300250" y="2051052"/>
                </a:lnTo>
                <a:lnTo>
                  <a:pt x="6296891" y="2119314"/>
                </a:lnTo>
                <a:lnTo>
                  <a:pt x="6288493" y="2179639"/>
                </a:lnTo>
                <a:lnTo>
                  <a:pt x="6276736" y="2232027"/>
                </a:lnTo>
                <a:lnTo>
                  <a:pt x="6261619" y="2278064"/>
                </a:lnTo>
                <a:lnTo>
                  <a:pt x="6244823" y="2319339"/>
                </a:lnTo>
                <a:lnTo>
                  <a:pt x="6224668" y="2359027"/>
                </a:lnTo>
                <a:lnTo>
                  <a:pt x="6204513" y="2395539"/>
                </a:lnTo>
                <a:lnTo>
                  <a:pt x="6184358" y="2433639"/>
                </a:lnTo>
                <a:lnTo>
                  <a:pt x="6165882" y="2471739"/>
                </a:lnTo>
                <a:lnTo>
                  <a:pt x="6147406" y="2513014"/>
                </a:lnTo>
                <a:lnTo>
                  <a:pt x="6132291" y="2560639"/>
                </a:lnTo>
                <a:lnTo>
                  <a:pt x="6122213" y="2613027"/>
                </a:lnTo>
                <a:lnTo>
                  <a:pt x="6112135" y="2671764"/>
                </a:lnTo>
                <a:lnTo>
                  <a:pt x="6110455" y="2741614"/>
                </a:lnTo>
                <a:lnTo>
                  <a:pt x="6112135" y="2809877"/>
                </a:lnTo>
                <a:lnTo>
                  <a:pt x="6122213" y="2868614"/>
                </a:lnTo>
                <a:lnTo>
                  <a:pt x="6132291" y="2922589"/>
                </a:lnTo>
                <a:lnTo>
                  <a:pt x="6147406" y="2967039"/>
                </a:lnTo>
                <a:lnTo>
                  <a:pt x="6165882" y="3009902"/>
                </a:lnTo>
                <a:lnTo>
                  <a:pt x="6184358" y="3046414"/>
                </a:lnTo>
                <a:lnTo>
                  <a:pt x="6204513" y="3084514"/>
                </a:lnTo>
                <a:lnTo>
                  <a:pt x="6224668" y="3121027"/>
                </a:lnTo>
                <a:lnTo>
                  <a:pt x="6244823" y="3160714"/>
                </a:lnTo>
                <a:lnTo>
                  <a:pt x="6261619" y="3201989"/>
                </a:lnTo>
                <a:lnTo>
                  <a:pt x="6276736" y="3248027"/>
                </a:lnTo>
                <a:lnTo>
                  <a:pt x="6288493" y="3300414"/>
                </a:lnTo>
                <a:lnTo>
                  <a:pt x="6296891" y="3360739"/>
                </a:lnTo>
                <a:lnTo>
                  <a:pt x="6300250" y="3427414"/>
                </a:lnTo>
                <a:lnTo>
                  <a:pt x="6296891" y="3497264"/>
                </a:lnTo>
                <a:lnTo>
                  <a:pt x="6288493" y="3557589"/>
                </a:lnTo>
                <a:lnTo>
                  <a:pt x="6276736" y="3609977"/>
                </a:lnTo>
                <a:lnTo>
                  <a:pt x="6261619" y="3656014"/>
                </a:lnTo>
                <a:lnTo>
                  <a:pt x="6244823" y="3697289"/>
                </a:lnTo>
                <a:lnTo>
                  <a:pt x="6224668" y="3736977"/>
                </a:lnTo>
                <a:lnTo>
                  <a:pt x="6184358" y="3811589"/>
                </a:lnTo>
                <a:lnTo>
                  <a:pt x="6165882" y="3848102"/>
                </a:lnTo>
                <a:lnTo>
                  <a:pt x="6147406" y="3890964"/>
                </a:lnTo>
                <a:lnTo>
                  <a:pt x="6132291" y="3935414"/>
                </a:lnTo>
                <a:lnTo>
                  <a:pt x="6122213" y="3987802"/>
                </a:lnTo>
                <a:lnTo>
                  <a:pt x="6112135" y="4048127"/>
                </a:lnTo>
                <a:lnTo>
                  <a:pt x="6110455" y="4116389"/>
                </a:lnTo>
                <a:lnTo>
                  <a:pt x="6112135" y="4186239"/>
                </a:lnTo>
                <a:lnTo>
                  <a:pt x="6122213" y="4244977"/>
                </a:lnTo>
                <a:lnTo>
                  <a:pt x="6132291" y="4297364"/>
                </a:lnTo>
                <a:lnTo>
                  <a:pt x="6147406" y="4343402"/>
                </a:lnTo>
                <a:lnTo>
                  <a:pt x="6165882" y="4386264"/>
                </a:lnTo>
                <a:lnTo>
                  <a:pt x="6184358" y="4424364"/>
                </a:lnTo>
                <a:lnTo>
                  <a:pt x="6224668" y="4498977"/>
                </a:lnTo>
                <a:lnTo>
                  <a:pt x="6244823" y="4537077"/>
                </a:lnTo>
                <a:lnTo>
                  <a:pt x="6261619" y="4579939"/>
                </a:lnTo>
                <a:lnTo>
                  <a:pt x="6276736" y="4625977"/>
                </a:lnTo>
                <a:lnTo>
                  <a:pt x="6288493" y="4678364"/>
                </a:lnTo>
                <a:lnTo>
                  <a:pt x="6296891" y="4738689"/>
                </a:lnTo>
                <a:lnTo>
                  <a:pt x="6300250" y="4806952"/>
                </a:lnTo>
                <a:lnTo>
                  <a:pt x="6296891" y="4875214"/>
                </a:lnTo>
                <a:lnTo>
                  <a:pt x="6288493" y="4935539"/>
                </a:lnTo>
                <a:lnTo>
                  <a:pt x="6276736" y="4987927"/>
                </a:lnTo>
                <a:lnTo>
                  <a:pt x="6261619" y="5033964"/>
                </a:lnTo>
                <a:lnTo>
                  <a:pt x="6244823" y="5075239"/>
                </a:lnTo>
                <a:lnTo>
                  <a:pt x="6224668" y="5114927"/>
                </a:lnTo>
                <a:lnTo>
                  <a:pt x="6204513" y="5149852"/>
                </a:lnTo>
                <a:lnTo>
                  <a:pt x="6184358" y="5186364"/>
                </a:lnTo>
                <a:lnTo>
                  <a:pt x="6165882" y="5226052"/>
                </a:lnTo>
                <a:lnTo>
                  <a:pt x="6147406" y="5268914"/>
                </a:lnTo>
                <a:lnTo>
                  <a:pt x="6132291" y="5313364"/>
                </a:lnTo>
                <a:lnTo>
                  <a:pt x="6122213" y="5365752"/>
                </a:lnTo>
                <a:lnTo>
                  <a:pt x="6112135" y="5426077"/>
                </a:lnTo>
                <a:lnTo>
                  <a:pt x="6110455" y="5494339"/>
                </a:lnTo>
                <a:lnTo>
                  <a:pt x="6112135" y="5562602"/>
                </a:lnTo>
                <a:lnTo>
                  <a:pt x="6122213" y="5622927"/>
                </a:lnTo>
                <a:lnTo>
                  <a:pt x="6132291" y="5675314"/>
                </a:lnTo>
                <a:lnTo>
                  <a:pt x="6147406" y="5721352"/>
                </a:lnTo>
                <a:lnTo>
                  <a:pt x="6165882" y="5762627"/>
                </a:lnTo>
                <a:lnTo>
                  <a:pt x="6184358" y="5802314"/>
                </a:lnTo>
                <a:lnTo>
                  <a:pt x="6204513" y="5840414"/>
                </a:lnTo>
                <a:lnTo>
                  <a:pt x="6224668" y="5876927"/>
                </a:lnTo>
                <a:lnTo>
                  <a:pt x="6244823" y="5915027"/>
                </a:lnTo>
                <a:lnTo>
                  <a:pt x="6261619" y="5956302"/>
                </a:lnTo>
                <a:lnTo>
                  <a:pt x="6276736" y="6003927"/>
                </a:lnTo>
                <a:lnTo>
                  <a:pt x="6288493" y="6056314"/>
                </a:lnTo>
                <a:lnTo>
                  <a:pt x="6296891" y="6113464"/>
                </a:lnTo>
                <a:lnTo>
                  <a:pt x="6300250" y="6183314"/>
                </a:lnTo>
                <a:lnTo>
                  <a:pt x="6296891" y="6251577"/>
                </a:lnTo>
                <a:lnTo>
                  <a:pt x="6288493" y="6311902"/>
                </a:lnTo>
                <a:lnTo>
                  <a:pt x="6276736" y="6361114"/>
                </a:lnTo>
                <a:lnTo>
                  <a:pt x="6261619" y="6407152"/>
                </a:lnTo>
                <a:lnTo>
                  <a:pt x="6244823" y="6448427"/>
                </a:lnTo>
                <a:lnTo>
                  <a:pt x="6226348" y="6488114"/>
                </a:lnTo>
                <a:lnTo>
                  <a:pt x="6207872" y="6523039"/>
                </a:lnTo>
                <a:lnTo>
                  <a:pt x="6187717" y="6561139"/>
                </a:lnTo>
                <a:lnTo>
                  <a:pt x="6167562" y="6597652"/>
                </a:lnTo>
                <a:lnTo>
                  <a:pt x="6150766" y="6640514"/>
                </a:lnTo>
                <a:lnTo>
                  <a:pt x="6133970" y="6683377"/>
                </a:lnTo>
                <a:lnTo>
                  <a:pt x="6123892" y="6735764"/>
                </a:lnTo>
                <a:lnTo>
                  <a:pt x="6115495" y="6791327"/>
                </a:lnTo>
                <a:lnTo>
                  <a:pt x="6110455" y="6858002"/>
                </a:lnTo>
                <a:lnTo>
                  <a:pt x="3149600" y="6858002"/>
                </a:lnTo>
                <a:lnTo>
                  <a:pt x="270708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38C7A7D-A9C5-694E-AF72-32F87C110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40" y="1308492"/>
            <a:ext cx="4515598" cy="4241014"/>
          </a:xfrm>
        </p:spPr>
        <p:txBody>
          <a:bodyPr anchor="ctr">
            <a:normAutofit/>
          </a:bodyPr>
          <a:lstStyle/>
          <a:p>
            <a:r>
              <a:rPr lang="it-IT" sz="4400" b="1" cap="none" dirty="0">
                <a:solidFill>
                  <a:srgbClr val="2A1A00"/>
                </a:solidFill>
                <a:latin typeface="Garamond" panose="02020404030301010803" pitchFamily="18" charset="0"/>
              </a:rPr>
              <a:t>Grazie per l’attenzione!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B475C6-1445-41C7-9360-49FD7C1C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1B21034-C038-074C-A632-7A1A0FB2B8A2}"/>
              </a:ext>
            </a:extLst>
          </p:cNvPr>
          <p:cNvSpPr txBox="1"/>
          <p:nvPr/>
        </p:nvSpPr>
        <p:spPr>
          <a:xfrm>
            <a:off x="6300248" y="920258"/>
            <a:ext cx="589175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600" b="1" dirty="0">
                <a:latin typeface="Garamond" panose="02020404030301010803" pitchFamily="18" charset="0"/>
              </a:rPr>
              <a:t>Francesca Donà</a:t>
            </a:r>
          </a:p>
          <a:p>
            <a:pPr algn="just"/>
            <a:r>
              <a:rPr lang="it-IT" sz="2800" dirty="0">
                <a:latin typeface="Garamond" panose="02020404030301010803" pitchFamily="18" charset="0"/>
              </a:rPr>
              <a:t>Avvocato e Dottoranda di ricerca</a:t>
            </a:r>
          </a:p>
          <a:p>
            <a:pPr algn="just"/>
            <a:endParaRPr lang="it-IT" sz="3600" dirty="0">
              <a:latin typeface="Garamond" panose="02020404030301010803" pitchFamily="18" charset="0"/>
            </a:endParaRPr>
          </a:p>
          <a:p>
            <a:pPr algn="just"/>
            <a:endParaRPr lang="it-IT" sz="3200" dirty="0">
              <a:latin typeface="Garamond" panose="02020404030301010803" pitchFamily="18" charset="0"/>
            </a:endParaRPr>
          </a:p>
          <a:p>
            <a:pPr algn="just"/>
            <a:endParaRPr lang="it-IT" sz="3200" dirty="0">
              <a:latin typeface="Garamond" panose="02020404030301010803" pitchFamily="18" charset="0"/>
            </a:endParaRPr>
          </a:p>
          <a:p>
            <a:pPr algn="r"/>
            <a:r>
              <a:rPr lang="it-IT" sz="2800" b="1" dirty="0">
                <a:latin typeface="Garamond" panose="02020404030301010803" pitchFamily="18" charset="0"/>
              </a:rPr>
              <a:t>Mail:</a:t>
            </a:r>
            <a:r>
              <a:rPr lang="it-IT" sz="2800" dirty="0">
                <a:latin typeface="Garamond" panose="02020404030301010803" pitchFamily="18" charset="0"/>
              </a:rPr>
              <a:t> </a:t>
            </a:r>
            <a:r>
              <a:rPr lang="it-IT" sz="2800" b="1" dirty="0">
                <a:latin typeface="Garamond" panose="020204040303010108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francesca.dona@studiobertolissi.it</a:t>
            </a:r>
            <a:endParaRPr lang="it-IT" sz="2800" b="1" dirty="0">
              <a:latin typeface="Garamond" panose="02020404030301010803" pitchFamily="18" charset="0"/>
            </a:endParaRPr>
          </a:p>
          <a:p>
            <a:pPr algn="r"/>
            <a:r>
              <a:rPr lang="it-IT" sz="2800" b="1" dirty="0">
                <a:latin typeface="Garamond" panose="02020404030301010803" pitchFamily="18" charset="0"/>
              </a:rPr>
              <a:t>Cell:</a:t>
            </a:r>
          </a:p>
          <a:p>
            <a:pPr algn="r"/>
            <a:r>
              <a:rPr lang="it-IT" sz="2800" b="1" dirty="0">
                <a:latin typeface="Garamond" panose="02020404030301010803" pitchFamily="18" charset="0"/>
              </a:rPr>
              <a:t>3703679046</a:t>
            </a:r>
          </a:p>
        </p:txBody>
      </p:sp>
    </p:spTree>
    <p:extLst>
      <p:ext uri="{BB962C8B-B14F-4D97-AF65-F5344CB8AC3E}">
        <p14:creationId xmlns:p14="http://schemas.microsoft.com/office/powerpoint/2010/main" val="127736420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354</Words>
  <Application>Microsoft Macintosh PowerPoint</Application>
  <PresentationFormat>Widescreen</PresentationFormat>
  <Paragraphs>89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Garamond</vt:lpstr>
      <vt:lpstr>Gill Sans MT</vt:lpstr>
      <vt:lpstr>Impact</vt:lpstr>
      <vt:lpstr>Badge</vt:lpstr>
      <vt:lpstr>I compiti del Comune e il ruolo dei cittadini</vt:lpstr>
      <vt:lpstr>Organi dell’ente comunale</vt:lpstr>
      <vt:lpstr>funzioni dell’ente comunale  </vt:lpstr>
      <vt:lpstr>L’azione amministrativa del Comune nel rispetto della legge n. 241/1990  </vt:lpstr>
      <vt:lpstr>Le garanzie del cittadino nei confronti della pubblica amministrazione</vt:lpstr>
      <vt:lpstr>Le garanzie del cittadino nei confronti della pubblica amministrazione</vt:lpstr>
      <vt:lpstr>Le garanzie del cittadino nei confronti della pubblica amministrazione</vt:lpstr>
      <vt:lpstr>Grazie per l’attenzione!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compiti del Comune e il ruolo dei cittadini</dc:title>
  <dc:creator>FRANCESCA DONA</dc:creator>
  <cp:lastModifiedBy>FRANCESCA DONA</cp:lastModifiedBy>
  <cp:revision>2</cp:revision>
  <dcterms:created xsi:type="dcterms:W3CDTF">2020-01-09T15:07:11Z</dcterms:created>
  <dcterms:modified xsi:type="dcterms:W3CDTF">2020-01-09T15:13:28Z</dcterms:modified>
</cp:coreProperties>
</file>